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1"/>
  </p:notesMasterIdLst>
  <p:handoutMasterIdLst>
    <p:handoutMasterId r:id="rId42"/>
  </p:handoutMasterIdLst>
  <p:sldIdLst>
    <p:sldId id="257" r:id="rId5"/>
    <p:sldId id="335" r:id="rId6"/>
    <p:sldId id="378" r:id="rId7"/>
    <p:sldId id="278" r:id="rId8"/>
    <p:sldId id="332" r:id="rId9"/>
    <p:sldId id="341" r:id="rId10"/>
    <p:sldId id="419" r:id="rId11"/>
    <p:sldId id="423" r:id="rId12"/>
    <p:sldId id="364" r:id="rId13"/>
    <p:sldId id="392" r:id="rId14"/>
    <p:sldId id="430" r:id="rId15"/>
    <p:sldId id="365" r:id="rId16"/>
    <p:sldId id="421" r:id="rId17"/>
    <p:sldId id="431" r:id="rId18"/>
    <p:sldId id="420" r:id="rId19"/>
    <p:sldId id="426" r:id="rId20"/>
    <p:sldId id="425" r:id="rId21"/>
    <p:sldId id="418" r:id="rId22"/>
    <p:sldId id="320" r:id="rId23"/>
    <p:sldId id="422" r:id="rId24"/>
    <p:sldId id="390" r:id="rId25"/>
    <p:sldId id="398" r:id="rId26"/>
    <p:sldId id="400" r:id="rId27"/>
    <p:sldId id="401" r:id="rId28"/>
    <p:sldId id="402" r:id="rId29"/>
    <p:sldId id="424" r:id="rId30"/>
    <p:sldId id="356" r:id="rId31"/>
    <p:sldId id="350" r:id="rId32"/>
    <p:sldId id="351" r:id="rId33"/>
    <p:sldId id="429" r:id="rId34"/>
    <p:sldId id="405" r:id="rId35"/>
    <p:sldId id="427" r:id="rId36"/>
    <p:sldId id="432" r:id="rId37"/>
    <p:sldId id="428" r:id="rId38"/>
    <p:sldId id="433" r:id="rId39"/>
    <p:sldId id="329" r:id="rId4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dracht en team" id="{CA6BCBF6-1C88-4557-9737-21C7B4B1B76E}">
          <p14:sldIdLst>
            <p14:sldId id="257"/>
            <p14:sldId id="335"/>
            <p14:sldId id="378"/>
            <p14:sldId id="278"/>
            <p14:sldId id="332"/>
          </p14:sldIdLst>
        </p14:section>
        <p14:section name="Probleemstelling" id="{F2D22203-790F-44C4-A943-8FC7430D15A4}">
          <p14:sldIdLst>
            <p14:sldId id="341"/>
            <p14:sldId id="419"/>
            <p14:sldId id="423"/>
          </p14:sldIdLst>
        </p14:section>
        <p14:section name="Werking" id="{8A88633F-7D5E-AC45-A514-4D6559D8857E}">
          <p14:sldIdLst>
            <p14:sldId id="364"/>
            <p14:sldId id="392"/>
            <p14:sldId id="430"/>
            <p14:sldId id="365"/>
            <p14:sldId id="421"/>
            <p14:sldId id="431"/>
            <p14:sldId id="420"/>
            <p14:sldId id="426"/>
            <p14:sldId id="425"/>
            <p14:sldId id="418"/>
          </p14:sldIdLst>
        </p14:section>
        <p14:section name="Standaardisering" id="{72DA2822-AAE9-42C0-80BC-C1CEA835CDBD}">
          <p14:sldIdLst>
            <p14:sldId id="320"/>
            <p14:sldId id="422"/>
            <p14:sldId id="390"/>
            <p14:sldId id="398"/>
            <p14:sldId id="400"/>
            <p14:sldId id="401"/>
            <p14:sldId id="402"/>
            <p14:sldId id="424"/>
            <p14:sldId id="356"/>
            <p14:sldId id="350"/>
            <p14:sldId id="351"/>
            <p14:sldId id="429"/>
          </p14:sldIdLst>
        </p14:section>
        <p14:section name="Status" id="{4AA9FA2F-8E0C-0D4C-B4C2-5D0C34FF5E1A}">
          <p14:sldIdLst>
            <p14:sldId id="405"/>
            <p14:sldId id="427"/>
            <p14:sldId id="432"/>
            <p14:sldId id="428"/>
            <p14:sldId id="433"/>
          </p14:sldIdLst>
        </p14:section>
        <p14:section name="Afsluiting" id="{E0CBC379-8EA8-4341-808D-5CB2B48836E7}">
          <p14:sldIdLst>
            <p14:sldId id="32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9F0B68B-0114-0E0F-EABE-27A5A339B573}" name="René Vendrig" initials="RV" userId="a1694714f31da78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E21E"/>
    <a:srgbClr val="FFB713"/>
    <a:srgbClr val="FFFFFF"/>
    <a:srgbClr val="797979"/>
    <a:srgbClr val="929292"/>
    <a:srgbClr val="5E5E5E"/>
    <a:srgbClr val="0070C0"/>
    <a:srgbClr val="112F5C"/>
    <a:srgbClr val="00B0F0"/>
    <a:srgbClr val="4EB4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99"/>
    <p:restoredTop sz="94957"/>
  </p:normalViewPr>
  <p:slideViewPr>
    <p:cSldViewPr snapToGrid="0">
      <p:cViewPr varScale="1">
        <p:scale>
          <a:sx n="114" d="100"/>
          <a:sy n="114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47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528949EA-EE02-887A-8C6B-3473EC4869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7D8B179-C56C-A78D-6435-1A4407057A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0DC13-A57A-5A4A-ABAE-37CFB22F1FF1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E9FD811-F744-7526-66F8-D7723BBB38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E8F686C-4517-B671-6754-A403DE1912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F4495-DA97-364F-9561-3020DD9C97F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5562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png>
</file>

<file path=ppt/media/image39.jpeg>
</file>

<file path=ppt/media/image4.svg>
</file>

<file path=ppt/media/image40.pn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png>
</file>

<file path=ppt/media/image50.sv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DBB16A-D929-554D-8D35-A358C3C5D94F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9818A3-B556-7F4E-9CD5-E84A676666F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5923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45471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00BAE-39AF-E44F-2D92-890B74897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97C102C8-C94F-4BFF-697D-03E1D8ED7E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C8EC442A-3C05-9B08-17A8-ADA92C127D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BEE9F64-D595-A875-41CF-A72B40D45B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7298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E2939-E77B-3846-DB59-AB7C1E1DD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6947039-0661-8F95-BF66-D76816B043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C6B4C60E-9190-3B71-4DA0-76942363B8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9DC81D2-19D0-1E45-A35B-F40BEE0CE5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9877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AA6C6F-46E9-6FE0-4F62-92348243A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EE7CB2C3-FD1B-F72E-A9AF-E26095111D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FFA2041-66DE-A64B-E597-FE3006BF52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1F38204-A862-D92E-CE49-D56B2C29A4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3829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1EA78-46BD-1ED3-E28E-CD0B4F6A9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69CC16AC-47B8-5CEB-F66C-890E8F66D3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59EBE7C-E721-456A-04BD-8055AC283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F79BEE2-1965-73F7-6ED8-B17D5074E9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53388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DC50A-6B6A-B9D0-DE22-2CC670F90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67967DB6-A366-2EED-96DD-7245E86896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BA79786-1FCA-582D-D5AF-F7206D37A8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35B2EF5-9154-9C72-87E2-91226F25AE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86270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D5723B-3E8E-4105-0FC5-076B08FA8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2FF29A26-22E9-AFD1-97C9-103577383B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2D12D46E-A97C-3F20-768D-D630D6692C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1C462C4-BBD3-C6AD-EF45-3BE591CA22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375705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20CCB-12FF-C59B-6C24-90E29E2DBA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781D6542-EB23-4F03-27A3-CEF44BC3A5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84FB8AB7-8FB2-597D-62F2-141E361C1F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8CEAFE7-C5BB-95F0-B34F-B297A75468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89623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00E16-3BCA-336E-88EA-F6C47B24A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C6A241F4-D955-0DBC-8768-67E51E825C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733CF88E-17EC-4B99-8880-AFF794117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3B78D5C-131E-20EB-57FA-D302F00671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336597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CF78A-A442-0670-7AE0-A9E0BEF75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5637C95D-E368-392C-4AD2-A09B00041C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A4213BDF-0C7C-3EFB-EF75-88551B6133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9AE5F1-BC1B-29E0-ABE0-AD739F3BD4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48213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39F73-655E-407D-2DDC-DB3D17EEA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662FD637-2C68-CC10-1FF5-1030998451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3C0FE057-963E-76B1-40B0-2826A4832D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1AAB128-6F42-8F16-1122-F6F4C8283A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90416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39BD3-B92C-2AE1-BAA5-43F399416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DEB15E0F-6699-3CB3-66B1-97B4B4B6E7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B4B17D99-CDEB-C5DB-7331-AD901EF9DA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7EA62A1-34FC-7ECE-B3D9-110992880E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75996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A71F0-EE5B-F831-3EDC-3F02F0D54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C0FD15FD-2C26-7D77-C70B-5931C1CB46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131DE52-6FD2-1B99-2C65-77997C6C46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A96601F-6AC4-A7E6-DEB7-A96C79F8D6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6437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D79FF-E728-8203-1097-ADEEBDDAA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688A2660-BFDE-9DCD-AB6C-77873AAD2F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70204216-A4D1-E66E-A6BA-6B5190A78F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01117E5-578B-51D1-D585-157378A108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917529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ACA4A-E49A-DD23-F23C-B1978EA07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A6DA106F-2947-22B2-BCC4-6B01FD3305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622148F1-4C3F-9601-2613-9B53A677AA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7659C0C-7FE1-E7DE-4163-EA16F5D509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207189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66955-13CA-FBD6-D7DB-460CC9B1F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0B3640D-2264-5AD0-9431-61A702D92B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68AC9BA-7859-83A8-5365-71457AD7F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24D1FE0-582F-DE07-BD57-DA3A0A7B65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012900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56F25-8923-84FF-7228-8FB9EAED1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66825BFD-58E9-D72A-364D-CF4CDFE03F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B150F8AB-09F7-4091-449E-F81EC88FE8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D7D43B3-BD25-25B4-9D32-4329AFD3EC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568134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069E4-6C25-C8B9-AE5B-F3E2F4D20D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2D5AF27E-10FF-8E99-8124-2C73073B7C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4FF1147-E7E7-7E09-8E96-C581B7AF1B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0309BFF-D364-6FA0-ABA9-BE5EC64C5A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984780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3DB07-0889-279F-C21C-F4F68BAA9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238694E-5B87-B37C-3A07-8ED202F741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399A01CC-5BEC-4537-6AC0-488595085F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568916D-B111-7EE7-D625-1A9A074FB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1309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3BD60D-5EB7-2E17-787A-31FBC8C87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898D13EE-83DC-5644-7AE8-6D3D88D3D0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DA028B1C-F4AC-3FCE-930E-E506B5817B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6124AC8-6501-9E9B-6089-C99C6AD374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09956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6234A-27BD-4007-E108-D8C4A9E0F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7F55CA9-42AE-6B07-265B-BD914A7980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E27408E0-FFA1-1B49-6E3C-17257D049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B9CF54-8A8E-8BCC-B860-4F39EBFD1F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11599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94360-0CE5-5BE1-3EFB-6CD9FF2D9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192EADB-7210-8DC6-957E-A1BC7D7D50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C9A178D1-1FBC-3DB1-FE2D-4B00BCDFFC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9200D89-8B9C-9666-4986-C97FD3576B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3309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3F6DF-89FE-2DA9-75C4-14C0D5F27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32862C-59D3-4E9C-127D-86F24BD2C9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6D7276-9D00-355D-91E5-3F0103F7A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BC802-D6DA-5DFD-E8FD-614570269A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42306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CF964-4AB2-88CD-A253-534E870D0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522342E6-805F-B15A-B1A0-B9506D7AFC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05A4FFB0-0E57-CEBF-8BB3-6028AA067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21E3D05-77C2-2804-6B2A-AFCCCFD3AC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296218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71693-E0FD-73CD-89A9-0C572BC0C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4EB7D795-333D-6EC2-E803-019B992A20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E79B13D8-FAE6-3685-C8D0-A2AA16619D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D562D41-739F-C820-9B3A-30379B28A9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26975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2CE28-52EE-0ECC-FEC7-9BC0551B6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318CC387-4651-A7A8-1056-F7071E2B96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2483194D-7D5A-260F-4E1E-824E9E9931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33AE396-942A-376D-D09E-47F11B18D7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828122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3AECF-D9C0-5D7D-CA8C-76EE87400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DFD24674-2103-D76F-6B1F-F474621446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ECC9EE82-F20A-106F-7C0D-8A3AA0559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D9AFFD2-4751-4380-44B7-58D1916DDE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322688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F488A-BC29-D430-E88F-309CCFB49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D8BC7FA5-F038-1C41-96C4-C1A253481A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78F196FE-A898-4A8F-4334-90D512C2A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272A4C6-60AC-C9E3-095C-3F0269E79F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69039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3F36DC-97C9-EB19-36FC-4C4FFF137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3DE0A3BF-EF9F-5EC6-79A9-82BAFD7683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0D97CB7D-8557-B0F0-5FBE-EE733F0BC0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1863AD1-A0EA-2571-C328-4EF617CAF6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61847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2827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3161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9639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2543A-C099-407F-4270-0001CBD174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5F3C6750-914E-55C5-1C45-4E44BD9345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0BB6155-5216-2CD7-E5E1-8DE0201CB4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26888D3-C066-6145-8635-7891B8D834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926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5B63F-294F-B258-632F-78B6450AB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3684670-F6E1-68AE-660C-AB25FC4B92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E3768D50-9787-5C28-4CC6-DBD1207295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AB4C597-1944-FC76-9BB8-54A9C1BC57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7372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33966-93B3-BEC2-9076-7BCA53383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E3DAAF4D-5B92-35A1-9DC8-547C048A84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42C9A8ED-42A0-8045-FC53-45A1134187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4E08622-0378-E8CF-A372-8A8B80305A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9396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B2D8EE-10ED-CF48-F399-C42E92254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C18010CD-FC4D-9516-0FF0-B6C6E19660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1E9F2312-81ED-CA7E-791E-1544AC1D0C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B0A3A1E-4BF1-8E8E-5DE6-7FE2454EEB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818A3-B556-7F4E-9CD5-E84A676666FD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007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EF03CA29-21D3-6A78-B138-584794F157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415246"/>
            <a:ext cx="7772400" cy="2442754"/>
          </a:xfrm>
          <a:prstGeom prst="rect">
            <a:avLst/>
          </a:prstGeom>
        </p:spPr>
      </p:pic>
      <p:sp>
        <p:nvSpPr>
          <p:cNvPr id="11" name="Rechthoek met aan één zijde afgeronde hoeken 10">
            <a:extLst>
              <a:ext uri="{FF2B5EF4-FFF2-40B4-BE49-F238E27FC236}">
                <a16:creationId xmlns:a16="http://schemas.microsoft.com/office/drawing/2014/main" id="{735C4261-F2B3-CD86-CB44-771D56D62D71}"/>
              </a:ext>
            </a:extLst>
          </p:cNvPr>
          <p:cNvSpPr/>
          <p:nvPr userDrawn="1"/>
        </p:nvSpPr>
        <p:spPr>
          <a:xfrm rot="5400000">
            <a:off x="4028283" y="-2143918"/>
            <a:ext cx="4135435" cy="10668002"/>
          </a:xfrm>
          <a:prstGeom prst="round2SameRect">
            <a:avLst/>
          </a:prstGeom>
          <a:solidFill>
            <a:srgbClr val="112F5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977C2C1-E6EB-ADE7-FBBA-AA3FD796DC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noFill/>
          <a:effectLst/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F21E6CA-5C64-188E-D8F7-D1EA1D34AF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BEA7157-93FD-B56F-523D-93E8AF35A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2153330-A7F9-1858-B2A5-26E35B023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4F8C818-EDF9-A786-65B3-F6667F4BC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47636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003CC8-3D42-8A73-9601-2C7C91A4B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316728B-34F4-EB66-EB5D-7522E0A2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5777070-BA96-3E0A-1054-744834780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F62E630-B729-46ED-34F9-F30A784C4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2461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684001D-923C-0DDF-A88F-984CDFAC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BCA677F-0DD3-8D42-6F13-1C2A01E4F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BAB2299-25B1-D256-15D5-F6F1D212D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9526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7A335D-0EDB-5210-B2FD-2EC6D9646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D5EF8E4-83F7-001E-244F-EB99A9051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A729775-C4CE-7917-F05E-844B6E6B67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665DD01-C4DB-6F38-E4E9-2529F3908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56B9C58-0DDE-E41B-3F4D-51CDE3FA7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A5CDD8C-FB75-BD16-3DDD-1F48B53C9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1343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826CB9-FA3D-213E-255A-660224656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23965FE3-4075-5837-56DC-A3D490D26C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F05CD46-3226-F3AA-D3EB-802E25012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90C7CE4-C141-F6FF-92C7-E9D5F43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BA1D351-8174-F44A-D880-8E63FB633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832F889-7095-9421-839A-1FE09D2C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13713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2_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45AEFB99-9357-7A11-9BFD-6B7B3DF0E6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-3784272" y="506819"/>
            <a:ext cx="7772400" cy="508642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826CB9-FA3D-213E-255A-660224656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23965FE3-4075-5837-56DC-A3D490D26C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F05CD46-3226-F3AA-D3EB-802E25012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90C7CE4-C141-F6FF-92C7-E9D5F43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BA1D351-8174-F44A-D880-8E63FB633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832F889-7095-9421-839A-1FE09D2C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07387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Afbeelding met bijschrift">
    <p:bg>
      <p:bgPr>
        <a:gradFill>
          <a:gsLst>
            <a:gs pos="0">
              <a:srgbClr val="00B0F0"/>
            </a:gs>
            <a:gs pos="100000">
              <a:srgbClr val="0070C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D94C15D-92AD-F2CC-24E8-31DD6D8C31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00000">
            <a:off x="-4084305" y="-2250231"/>
            <a:ext cx="9237739" cy="60371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826CB9-FA3D-213E-255A-660224656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23965FE3-4075-5837-56DC-A3D490D26C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F05CD46-3226-F3AA-D3EB-802E25012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90C7CE4-C141-F6FF-92C7-E9D5F43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BA1D351-8174-F44A-D880-8E63FB633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832F889-7095-9421-839A-1FE09D2C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47988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3B6519-C24D-0261-799B-F50F085E4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8676437-A7F7-5E0E-E48D-4CED7806B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61CAA22-242A-2219-B6A5-577A8A7F2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14DEE3-D89E-9D9E-1616-61EB7C903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168FC5-5F5A-E918-7E1D-7E6691DB2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50251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A9CDCF0-4E02-E360-4DE7-00156A4851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2996E86-68E8-7710-5523-AD872CA0B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14C4A21-7FFF-F9D0-6C84-6F6806B16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0372C6A-F4BF-E723-D6C4-93F39FC60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9A33B9F-2685-02DB-B489-1790710A3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9496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98B75E-4815-BDF7-151D-EC7D7556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CB2F8E-2F1B-7D84-8CF2-AEB2AB65A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D14B7B-DC15-21C7-AAF4-4CF0B6936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0BE83D-B5FC-F378-8B75-FD45808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8D65748-771A-0C05-5427-C6156EFB8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9280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en object">
    <p:bg>
      <p:bgPr>
        <a:gradFill>
          <a:gsLst>
            <a:gs pos="0">
              <a:srgbClr val="797979"/>
            </a:gs>
            <a:gs pos="99000">
              <a:srgbClr val="92929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98B75E-4815-BDF7-151D-EC7D7556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CB2F8E-2F1B-7D84-8CF2-AEB2AB65A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D14B7B-DC15-21C7-AAF4-4CF0B6936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0BE83D-B5FC-F378-8B75-FD45808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8D65748-771A-0C05-5427-C6156EFB8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26771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98B75E-4815-BDF7-151D-EC7D7556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CB2F8E-2F1B-7D84-8CF2-AEB2AB65A9EE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D14B7B-DC15-21C7-AAF4-4CF0B6936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0BE83D-B5FC-F378-8B75-FD45808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8D65748-771A-0C05-5427-C6156EFB8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113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 (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20E7B81F-EE72-2973-3590-AB72C554B8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19600" y="0"/>
            <a:ext cx="7772400" cy="548856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B76DDD3-09EE-16FA-2713-C5F629422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19CD3DB-ED41-FEA0-38F4-5B63B7A45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00B05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07F73EF-A5FD-BDA6-A998-ACC53B666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8AE56D5-DB11-E3B8-0B13-C6CF41601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92B66DC-DD81-4DE0-DC22-9930BFDD1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682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ekop (B)">
    <p:bg>
      <p:bgPr>
        <a:gradFill>
          <a:gsLst>
            <a:gs pos="0">
              <a:srgbClr val="4EB4D9"/>
            </a:gs>
            <a:gs pos="100000">
              <a:srgbClr val="0070C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8B3B687-B355-985E-DD82-6838066FFF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00000">
            <a:off x="-4084305" y="-2250231"/>
            <a:ext cx="9237739" cy="60371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B76DDD3-09EE-16FA-2713-C5F629422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19CD3DB-ED41-FEA0-38F4-5B63B7A45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07F73EF-A5FD-BDA6-A998-ACC53B666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8AE56D5-DB11-E3B8-0B13-C6CF41601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92B66DC-DD81-4DE0-DC22-9930BFDD1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827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ekop (B)">
    <p:bg>
      <p:bgPr>
        <a:gradFill>
          <a:gsLst>
            <a:gs pos="0">
              <a:srgbClr val="929292"/>
            </a:gs>
            <a:gs pos="100000">
              <a:srgbClr val="5E5E5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8B3B687-B355-985E-DD82-6838066FFF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900000">
            <a:off x="-4084305" y="-2250231"/>
            <a:ext cx="9237739" cy="60371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B76DDD3-09EE-16FA-2713-C5F629422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19CD3DB-ED41-FEA0-38F4-5B63B7A45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07F73EF-A5FD-BDA6-A998-ACC53B666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8AE56D5-DB11-E3B8-0B13-C6CF41601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92B66DC-DD81-4DE0-DC22-9930BFDD1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9853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318D83-7C43-CB3C-F87B-DA58FB63A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983A172-72E7-F92F-23DF-F4DBF065E5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ED0A90C-386C-E11F-44A6-BB16F0F39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3DAF539-52CB-AEE2-DFCF-CF7D55A17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5F5C216-DA75-B480-7F46-E0EE8C712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C2AA76E-F837-E0E3-F8E0-FBE58343F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0516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EA873-C638-FE9A-6EC0-176023ECD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C2CDAE0-B125-8851-5F82-A76F329028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3AA889B-43D9-C3C7-515A-49A41A669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2EF60833-82C6-9AB1-53B5-4AB3915AA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D74F9C6-729C-464F-ACBF-EA01E2894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AEC7D596-F5C2-5EDF-1F42-5B053DE4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A6A95-3FD8-9C48-85AA-6FECB852C84D}" type="datetimeFigureOut">
              <a:rPr lang="nl-NL" smtClean="0"/>
              <a:t>15-09-2025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4F404FF-35FF-EF08-8BEB-5A4921AB9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B4697724-A5F0-BDA4-521B-987F158D7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2394B-DFA9-E249-8215-E97519F84AE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1741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B713"/>
            </a:gs>
            <a:gs pos="100000">
              <a:srgbClr val="F9E21E">
                <a:lumMod val="76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FEDBA43-8105-B9D5-86B6-E60FCF5EB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BB207C-7B05-FE8D-7ECE-DCECAAD34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7D19AB3-BFE3-A76C-5E79-ABDA37957C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bg1"/>
                </a:solidFill>
                <a:latin typeface="Fira Sans" panose="020B0503050000020004" pitchFamily="34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FF563C-DB79-DBBE-F121-3AD0868B7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bg1"/>
                </a:solidFill>
                <a:latin typeface="Fira Mono" panose="020B0509050000020004" pitchFamily="49" charset="0"/>
              </a:defRPr>
            </a:lvl1pPr>
          </a:lstStyle>
          <a:p>
            <a:fld id="{DF02394B-DFA9-E249-8215-E97519F84AE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B518921-F1F4-F86B-B2F9-60C04B1EC3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bg1"/>
                </a:solidFill>
                <a:latin typeface="Fira Mono" panose="020B0509050000020004" pitchFamily="49" charset="0"/>
              </a:defRPr>
            </a:lvl1pPr>
          </a:lstStyle>
          <a:p>
            <a:fld id="{143A6A95-3FD8-9C48-85AA-6FECB852C84D}" type="datetimeFigureOut">
              <a:rPr lang="nl-NL" smtClean="0"/>
              <a:pPr/>
              <a:t>15-09-2025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0687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7" r:id="rId3"/>
    <p:sldLayoutId id="2147483673" r:id="rId4"/>
    <p:sldLayoutId id="2147483663" r:id="rId5"/>
    <p:sldLayoutId id="2147483672" r:id="rId6"/>
    <p:sldLayoutId id="2147483676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5" r:id="rId14"/>
    <p:sldLayoutId id="2147483674" r:id="rId15"/>
    <p:sldLayoutId id="2147483670" r:id="rId16"/>
    <p:sldLayoutId id="214748367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baseline="0">
          <a:solidFill>
            <a:schemeClr val="tx1"/>
          </a:solidFill>
          <a:latin typeface="Fira Sans SemiBold" panose="020B05030500000200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600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Fira Sans" panose="020B05030500000200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1100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Fira Sans" panose="020B05030500000200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11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Fira Sans" panose="020B05030500000200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11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Fira Sans" panose="020B05030500000200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11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Fira Sans" panose="020B05030500000200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13" Type="http://schemas.openxmlformats.org/officeDocument/2006/relationships/image" Target="../media/image47.png"/><Relationship Id="rId3" Type="http://schemas.openxmlformats.org/officeDocument/2006/relationships/hyperlink" Target="mailto:michiel.trimpe@vng.nl" TargetMode="External"/><Relationship Id="rId7" Type="http://schemas.openxmlformats.org/officeDocument/2006/relationships/image" Target="../media/image41.png"/><Relationship Id="rId12" Type="http://schemas.openxmlformats.org/officeDocument/2006/relationships/image" Target="../media/image46.svg"/><Relationship Id="rId2" Type="http://schemas.openxmlformats.org/officeDocument/2006/relationships/notesSlide" Target="../notesSlides/notesSlide36.xml"/><Relationship Id="rId16" Type="http://schemas.openxmlformats.org/officeDocument/2006/relationships/image" Target="../media/image50.svg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igilab.overheid.nl/chat/digilab/channels/federatieve-toegangsverlening" TargetMode="External"/><Relationship Id="rId11" Type="http://schemas.openxmlformats.org/officeDocument/2006/relationships/image" Target="../media/image45.png"/><Relationship Id="rId5" Type="http://schemas.openxmlformats.org/officeDocument/2006/relationships/hyperlink" Target="https://github.com/VNG-Realisatie/ftv" TargetMode="External"/><Relationship Id="rId15" Type="http://schemas.openxmlformats.org/officeDocument/2006/relationships/image" Target="../media/image49.png"/><Relationship Id="rId10" Type="http://schemas.openxmlformats.org/officeDocument/2006/relationships/image" Target="../media/image44.svg"/><Relationship Id="rId4" Type="http://schemas.openxmlformats.org/officeDocument/2006/relationships/hyperlink" Target="https://vng-realisatie.github.io/ftv/" TargetMode="External"/><Relationship Id="rId9" Type="http://schemas.openxmlformats.org/officeDocument/2006/relationships/image" Target="../media/image43.png"/><Relationship Id="rId14" Type="http://schemas.openxmlformats.org/officeDocument/2006/relationships/image" Target="../media/image4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 noProof="0" dirty="0">
                <a:latin typeface="Fira Sans SemiBold"/>
              </a:rPr>
              <a:t>Federatieve toegangsverlening</a:t>
            </a:r>
            <a:endParaRPr lang="nl-NL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183544"/>
          </a:xfrm>
        </p:spPr>
        <p:txBody>
          <a:bodyPr/>
          <a:lstStyle/>
          <a:p>
            <a:pPr algn="l"/>
            <a:r>
              <a:rPr lang="nl-NL" noProof="0" dirty="0"/>
              <a:t>Marc de Boer – Product </a:t>
            </a:r>
            <a:r>
              <a:rPr lang="nl-NL" noProof="0" dirty="0" err="1"/>
              <a:t>owner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D8286-7E8A-0AA6-3392-C4143F6218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18322-AE1E-CA96-2CB9-AAF044F36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>
                <a:latin typeface="Fira Sans SemiBold"/>
              </a:rPr>
              <a:t>Externalized</a:t>
            </a:r>
            <a:r>
              <a:rPr lang="nl-NL" dirty="0">
                <a:latin typeface="Fira Sans SemiBold"/>
              </a:rPr>
              <a:t> Access Management (EAM)</a:t>
            </a:r>
            <a:endParaRPr lang="nl-NL" noProof="0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FDFF9F69-6EAB-EE48-58CE-FCF9D89FA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85937"/>
            <a:ext cx="4028223" cy="4110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573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70D0AB-219D-B8C4-DD61-E74A88044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702E6-5986-350D-6F54-419AC42F8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>
                <a:latin typeface="Fira Sans SemiBold"/>
              </a:rPr>
              <a:t>Externalized</a:t>
            </a:r>
            <a:r>
              <a:rPr lang="nl-NL" dirty="0">
                <a:latin typeface="Fira Sans SemiBold"/>
              </a:rPr>
              <a:t> Access Management (EAM)</a:t>
            </a:r>
            <a:endParaRPr lang="nl-NL" noProof="0" dirty="0"/>
          </a:p>
        </p:txBody>
      </p:sp>
      <p:sp>
        <p:nvSpPr>
          <p:cNvPr id="9" name="Tijdelijke aanduiding voor inhoud 3">
            <a:extLst>
              <a:ext uri="{FF2B5EF4-FFF2-40B4-BE49-F238E27FC236}">
                <a16:creationId xmlns:a16="http://schemas.microsoft.com/office/drawing/2014/main" id="{2E5EFE53-5C24-9FF3-DF65-25ED1C1CAB30}"/>
              </a:ext>
            </a:extLst>
          </p:cNvPr>
          <p:cNvSpPr txBox="1">
            <a:spLocks/>
          </p:cNvSpPr>
          <p:nvPr/>
        </p:nvSpPr>
        <p:spPr>
          <a:xfrm>
            <a:off x="838201" y="1905684"/>
            <a:ext cx="5397500" cy="4482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400" noProof="0" dirty="0">
                <a:latin typeface="Fira Sans"/>
                <a:ea typeface="+mn-lt"/>
                <a:cs typeface="+mn-lt"/>
              </a:rPr>
              <a:t>Beleid (</a:t>
            </a:r>
            <a:r>
              <a:rPr lang="nl-NL" sz="2400" noProof="0" dirty="0" err="1">
                <a:latin typeface="Fira Sans"/>
                <a:ea typeface="+mn-lt"/>
                <a:cs typeface="+mn-lt"/>
              </a:rPr>
              <a:t>policies</a:t>
            </a:r>
            <a:r>
              <a:rPr lang="nl-NL" sz="2400" noProof="0" dirty="0">
                <a:latin typeface="Fira Sans"/>
                <a:ea typeface="+mn-lt"/>
                <a:cs typeface="+mn-lt"/>
              </a:rPr>
              <a:t>) expliciet maken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1AF004-216B-ED0E-3667-19707D157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0863"/>
            <a:ext cx="4077368" cy="4160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4041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D81620-8130-523B-A173-5D9F0A0E5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6BEFC-34EC-620B-7AD0-1D26DBFCC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noProof="0" dirty="0" err="1">
                <a:latin typeface="Fira Sans SemiBold"/>
              </a:rPr>
              <a:t>Externalized</a:t>
            </a:r>
            <a:r>
              <a:rPr lang="nl-NL" noProof="0" dirty="0">
                <a:latin typeface="Fira Sans SemiBold"/>
              </a:rPr>
              <a:t> Access Management (EAM)</a:t>
            </a:r>
            <a:endParaRPr lang="nl-NL" noProof="0" dirty="0"/>
          </a:p>
        </p:txBody>
      </p:sp>
      <p:sp>
        <p:nvSpPr>
          <p:cNvPr id="19" name="Tijdelijke aanduiding voor inhoud 3">
            <a:extLst>
              <a:ext uri="{FF2B5EF4-FFF2-40B4-BE49-F238E27FC236}">
                <a16:creationId xmlns:a16="http://schemas.microsoft.com/office/drawing/2014/main" id="{6A1A0888-688E-8BBB-F54E-69060EE39D34}"/>
              </a:ext>
            </a:extLst>
          </p:cNvPr>
          <p:cNvSpPr txBox="1">
            <a:spLocks/>
          </p:cNvSpPr>
          <p:nvPr/>
        </p:nvSpPr>
        <p:spPr>
          <a:xfrm>
            <a:off x="838201" y="1905684"/>
            <a:ext cx="5397500" cy="4482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400" dirty="0">
                <a:latin typeface="Fira Sans"/>
                <a:ea typeface="+mn-lt"/>
                <a:cs typeface="+mn-lt"/>
              </a:rPr>
              <a:t>Beleid (</a:t>
            </a:r>
            <a:r>
              <a:rPr lang="nl-NL" sz="2400" dirty="0" err="1">
                <a:latin typeface="Fira Sans"/>
                <a:ea typeface="+mn-lt"/>
                <a:cs typeface="+mn-lt"/>
              </a:rPr>
              <a:t>policies</a:t>
            </a:r>
            <a:r>
              <a:rPr lang="nl-NL" sz="2400" dirty="0">
                <a:latin typeface="Fira Sans"/>
                <a:ea typeface="+mn-lt"/>
                <a:cs typeface="+mn-lt"/>
              </a:rPr>
              <a:t>) expliciet maken</a:t>
            </a:r>
          </a:p>
          <a:p>
            <a:r>
              <a:rPr lang="nl-NL" sz="2400" dirty="0">
                <a:latin typeface="Fira Sans"/>
                <a:ea typeface="+mn-lt"/>
                <a:cs typeface="+mn-lt"/>
              </a:rPr>
              <a:t>Policies losmaken van applicaties</a:t>
            </a: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6241CC87-438C-F9AA-BAE9-6F76506C0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437" y="1642954"/>
            <a:ext cx="4230494" cy="4396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8889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A21D73-AEF0-CF5A-E69F-7DC52EAEA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5F883-3C37-BCB2-7975-6B156A96C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noProof="0" dirty="0" err="1">
                <a:latin typeface="Fira Sans SemiBold"/>
              </a:rPr>
              <a:t>Externalized</a:t>
            </a:r>
            <a:r>
              <a:rPr lang="nl-NL" noProof="0" dirty="0">
                <a:latin typeface="Fira Sans SemiBold"/>
              </a:rPr>
              <a:t> Access Management (EAM)</a:t>
            </a:r>
            <a:endParaRPr lang="nl-NL" noProof="0" dirty="0"/>
          </a:p>
        </p:txBody>
      </p:sp>
      <p:sp>
        <p:nvSpPr>
          <p:cNvPr id="19" name="Tijdelijke aanduiding voor inhoud 3">
            <a:extLst>
              <a:ext uri="{FF2B5EF4-FFF2-40B4-BE49-F238E27FC236}">
                <a16:creationId xmlns:a16="http://schemas.microsoft.com/office/drawing/2014/main" id="{3DB24684-8A06-7B41-0E1F-38358E145CA5}"/>
              </a:ext>
            </a:extLst>
          </p:cNvPr>
          <p:cNvSpPr txBox="1">
            <a:spLocks/>
          </p:cNvSpPr>
          <p:nvPr/>
        </p:nvSpPr>
        <p:spPr>
          <a:xfrm>
            <a:off x="838201" y="1905684"/>
            <a:ext cx="5397500" cy="4482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400" dirty="0">
                <a:latin typeface="Fira Sans"/>
                <a:ea typeface="+mn-lt"/>
                <a:cs typeface="+mn-lt"/>
              </a:rPr>
              <a:t>Beleid (</a:t>
            </a:r>
            <a:r>
              <a:rPr lang="nl-NL" sz="2400" dirty="0" err="1">
                <a:latin typeface="Fira Sans"/>
                <a:ea typeface="+mn-lt"/>
                <a:cs typeface="+mn-lt"/>
              </a:rPr>
              <a:t>policies</a:t>
            </a:r>
            <a:r>
              <a:rPr lang="nl-NL" sz="2400" dirty="0">
                <a:latin typeface="Fira Sans"/>
                <a:ea typeface="+mn-lt"/>
                <a:cs typeface="+mn-lt"/>
              </a:rPr>
              <a:t>) expliciet maken</a:t>
            </a:r>
          </a:p>
          <a:p>
            <a:r>
              <a:rPr lang="nl-NL" sz="2400" dirty="0">
                <a:latin typeface="Fira Sans"/>
                <a:ea typeface="+mn-lt"/>
                <a:cs typeface="+mn-lt"/>
              </a:rPr>
              <a:t>Policies losmaken van applicaties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Policies </a:t>
            </a:r>
            <a:r>
              <a:rPr lang="nl-NL" sz="2400" dirty="0">
                <a:latin typeface="Fira Sans"/>
                <a:ea typeface="+mn-lt"/>
                <a:cs typeface="+mn-lt"/>
              </a:rPr>
              <a:t>naar centraal beheer, handhaving blijft lokaal</a:t>
            </a:r>
          </a:p>
          <a:p>
            <a:pPr marL="0" indent="0">
              <a:buNone/>
            </a:pPr>
            <a:endParaRPr lang="nl-NL" sz="2400" dirty="0">
              <a:latin typeface="Fira Sans"/>
              <a:ea typeface="+mn-lt"/>
              <a:cs typeface="+mn-lt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BEF83278-C9BC-CA63-0491-5E9E93A1E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548" y="1642954"/>
            <a:ext cx="5972463" cy="4396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0282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60D50-2300-6C53-A4A3-F2AAB2652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127C-9746-C040-E30F-E6F541319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noProof="0" dirty="0" err="1">
                <a:latin typeface="Fira Sans SemiBold"/>
              </a:rPr>
              <a:t>Externalized</a:t>
            </a:r>
            <a:r>
              <a:rPr lang="nl-NL" noProof="0" dirty="0">
                <a:latin typeface="Fira Sans SemiBold"/>
              </a:rPr>
              <a:t> Access Management (EAM)</a:t>
            </a:r>
            <a:endParaRPr lang="nl-NL" noProof="0" dirty="0"/>
          </a:p>
        </p:txBody>
      </p:sp>
      <p:sp>
        <p:nvSpPr>
          <p:cNvPr id="19" name="Tijdelijke aanduiding voor inhoud 3">
            <a:extLst>
              <a:ext uri="{FF2B5EF4-FFF2-40B4-BE49-F238E27FC236}">
                <a16:creationId xmlns:a16="http://schemas.microsoft.com/office/drawing/2014/main" id="{3010EE4E-C35F-AE31-30D2-611B8ADB6F04}"/>
              </a:ext>
            </a:extLst>
          </p:cNvPr>
          <p:cNvSpPr txBox="1">
            <a:spLocks/>
          </p:cNvSpPr>
          <p:nvPr/>
        </p:nvSpPr>
        <p:spPr>
          <a:xfrm>
            <a:off x="838201" y="1905684"/>
            <a:ext cx="5397500" cy="4482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400" dirty="0">
                <a:latin typeface="Fira Sans"/>
                <a:ea typeface="+mn-lt"/>
                <a:cs typeface="+mn-lt"/>
              </a:rPr>
              <a:t>Beleid (</a:t>
            </a:r>
            <a:r>
              <a:rPr lang="nl-NL" sz="2400" dirty="0" err="1">
                <a:latin typeface="Fira Sans"/>
                <a:ea typeface="+mn-lt"/>
                <a:cs typeface="+mn-lt"/>
              </a:rPr>
              <a:t>policies</a:t>
            </a:r>
            <a:r>
              <a:rPr lang="nl-NL" sz="2400" dirty="0">
                <a:latin typeface="Fira Sans"/>
                <a:ea typeface="+mn-lt"/>
                <a:cs typeface="+mn-lt"/>
              </a:rPr>
              <a:t>) expliciet maken</a:t>
            </a:r>
          </a:p>
          <a:p>
            <a:r>
              <a:rPr lang="nl-NL" sz="2400" dirty="0">
                <a:latin typeface="Fira Sans"/>
                <a:ea typeface="+mn-lt"/>
                <a:cs typeface="+mn-lt"/>
              </a:rPr>
              <a:t>Policies losmaken van applicaties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Policies </a:t>
            </a:r>
            <a:r>
              <a:rPr lang="nl-NL" sz="2400" dirty="0">
                <a:latin typeface="Fira Sans"/>
                <a:ea typeface="+mn-lt"/>
                <a:cs typeface="+mn-lt"/>
              </a:rPr>
              <a:t>naar centraal beheer, handhaving blijft lokaal</a:t>
            </a:r>
          </a:p>
          <a:p>
            <a:r>
              <a:rPr lang="nl-NL" sz="2400" dirty="0">
                <a:latin typeface="Fira Sans"/>
                <a:ea typeface="+mn-lt"/>
                <a:cs typeface="+mn-lt"/>
              </a:rPr>
              <a:t>De levenscyclus van </a:t>
            </a:r>
            <a:r>
              <a:rPr lang="nl-NL" sz="2400" dirty="0" err="1">
                <a:latin typeface="Fira Sans"/>
                <a:ea typeface="+mn-lt"/>
                <a:cs typeface="+mn-lt"/>
              </a:rPr>
              <a:t>policies</a:t>
            </a:r>
            <a:r>
              <a:rPr lang="nl-NL" sz="2400" dirty="0">
                <a:latin typeface="Fira Sans"/>
                <a:ea typeface="+mn-lt"/>
                <a:cs typeface="+mn-lt"/>
              </a:rPr>
              <a:t> loskoppelen van applicaties </a:t>
            </a:r>
          </a:p>
          <a:p>
            <a:endParaRPr lang="nl-NL" sz="2400" dirty="0">
              <a:latin typeface="Fira Sans"/>
              <a:ea typeface="+mn-lt"/>
              <a:cs typeface="+mn-lt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D75774D3-4F89-C266-9DCE-77F75DB108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548" y="1642954"/>
            <a:ext cx="5972463" cy="4396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8788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C8E6F33-7AC2-7946-DF65-BCE17991E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09990-155B-FF07-A84C-75D0DFC71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>
                <a:latin typeface="Fira Sans SemiBold"/>
              </a:rPr>
              <a:t>C</a:t>
            </a:r>
            <a:r>
              <a:rPr lang="nl-NL" noProof="0" dirty="0" err="1">
                <a:latin typeface="Fira Sans SemiBold"/>
              </a:rPr>
              <a:t>entraal</a:t>
            </a:r>
            <a:r>
              <a:rPr lang="nl-NL" noProof="0" dirty="0">
                <a:latin typeface="Fira Sans SemiBold"/>
              </a:rPr>
              <a:t> beheren, lokaal handhaven</a:t>
            </a:r>
            <a:endParaRPr lang="nl-NL" noProof="0" dirty="0"/>
          </a:p>
        </p:txBody>
      </p:sp>
      <p:sp>
        <p:nvSpPr>
          <p:cNvPr id="19" name="Tijdelijke aanduiding voor inhoud 3">
            <a:extLst>
              <a:ext uri="{FF2B5EF4-FFF2-40B4-BE49-F238E27FC236}">
                <a16:creationId xmlns:a16="http://schemas.microsoft.com/office/drawing/2014/main" id="{D7029CF5-3194-3F1F-07B0-291D2110EDF8}"/>
              </a:ext>
            </a:extLst>
          </p:cNvPr>
          <p:cNvSpPr txBox="1">
            <a:spLocks/>
          </p:cNvSpPr>
          <p:nvPr/>
        </p:nvSpPr>
        <p:spPr>
          <a:xfrm>
            <a:off x="838201" y="1905684"/>
            <a:ext cx="5397500" cy="4482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400" noProof="0" dirty="0">
                <a:latin typeface="Fira Sans"/>
                <a:ea typeface="+mn-lt"/>
                <a:cs typeface="+mn-lt"/>
              </a:rPr>
              <a:t>Policies zijn code en moeten met evenveel zorg beheerd worden als applicatiecode.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1CD79C12-33EA-073A-4EBB-F9E1BF9E4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548" y="1642954"/>
            <a:ext cx="5972463" cy="4396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8333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C101E-907F-47C4-2452-C39D64E0E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7CBA8-B71D-E700-0B77-60F4D7812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>
                <a:latin typeface="Fira Sans SemiBold"/>
              </a:rPr>
              <a:t>Volwaardig beheer</a:t>
            </a:r>
            <a:endParaRPr lang="nl-NL" noProof="0" dirty="0"/>
          </a:p>
        </p:txBody>
      </p:sp>
      <p:sp>
        <p:nvSpPr>
          <p:cNvPr id="4" name="AutoShape 4" descr="Overzicht functies en rollen in EAM ">
            <a:extLst>
              <a:ext uri="{FF2B5EF4-FFF2-40B4-BE49-F238E27FC236}">
                <a16:creationId xmlns:a16="http://schemas.microsoft.com/office/drawing/2014/main" id="{E48FD1BE-7197-AE45-A44B-DD9BBD9CB8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4728117" cy="4728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2DF6D22E-1E77-733C-AB0F-D9ECEAEEF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59" y="1690688"/>
            <a:ext cx="11326681" cy="3594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A15C33C3-412B-3D15-4520-DDE03ACB9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004" y="5319131"/>
            <a:ext cx="3326781" cy="141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73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94D7D6-CC20-F866-94F7-8F2AA2C91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7E6B2-869F-E05C-D18C-495C9CFA3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>
                <a:latin typeface="Fira Sans SemiBold"/>
              </a:rPr>
              <a:t>Zero trust / defense in depth</a:t>
            </a:r>
            <a:endParaRPr lang="nl-NL" noProof="0" dirty="0"/>
          </a:p>
        </p:txBody>
      </p:sp>
      <p:pic>
        <p:nvPicPr>
          <p:cNvPr id="9" name="Afbeelding 8" descr="Afbeelding met Graphics, schermopname, logo, symbool&#10;&#10;Door AI gegenereerde inhoud is mogelijk onjuist.">
            <a:extLst>
              <a:ext uri="{FF2B5EF4-FFF2-40B4-BE49-F238E27FC236}">
                <a16:creationId xmlns:a16="http://schemas.microsoft.com/office/drawing/2014/main" id="{34B1E981-FF65-726D-B152-69BD5964F2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225" y="2337544"/>
            <a:ext cx="5021547" cy="3372681"/>
          </a:xfrm>
          <a:prstGeom prst="rect">
            <a:avLst/>
          </a:prstGeom>
        </p:spPr>
      </p:pic>
      <p:sp>
        <p:nvSpPr>
          <p:cNvPr id="19" name="Tijdelijke aanduiding voor inhoud 3">
            <a:extLst>
              <a:ext uri="{FF2B5EF4-FFF2-40B4-BE49-F238E27FC236}">
                <a16:creationId xmlns:a16="http://schemas.microsoft.com/office/drawing/2014/main" id="{53F918E3-E212-17C9-AEE9-A109FCDFE227}"/>
              </a:ext>
            </a:extLst>
          </p:cNvPr>
          <p:cNvSpPr txBox="1">
            <a:spLocks/>
          </p:cNvSpPr>
          <p:nvPr/>
        </p:nvSpPr>
        <p:spPr>
          <a:xfrm>
            <a:off x="838201" y="1905684"/>
            <a:ext cx="5397500" cy="4482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sz="2400" noProof="0" dirty="0">
                <a:latin typeface="Fira Sans"/>
                <a:ea typeface="+mn-lt"/>
                <a:cs typeface="+mn-lt"/>
              </a:rPr>
              <a:t>Toegang wordt gecontroleerd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bij elk verzoek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bij elke stap</a:t>
            </a:r>
          </a:p>
        </p:txBody>
      </p:sp>
    </p:spTree>
    <p:extLst>
      <p:ext uri="{BB962C8B-B14F-4D97-AF65-F5344CB8AC3E}">
        <p14:creationId xmlns:p14="http://schemas.microsoft.com/office/powerpoint/2010/main" val="2211388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6734B-A0F7-66CB-765B-4A8B45B3F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8E384-72B9-9F76-490E-38A81CBC8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Fira Sans SemiBold"/>
              </a:rPr>
              <a:t>Voordelen</a:t>
            </a:r>
            <a:endParaRPr lang="nl-NL" noProof="0" dirty="0">
              <a:latin typeface="Fira Sans SemiBol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F027B-0ECE-A8AD-E07D-822FEBA53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1557"/>
            <a:ext cx="10515600" cy="1603375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nl-NL" sz="3600" noProof="0" dirty="0">
                <a:latin typeface="Fira Sans"/>
              </a:rPr>
              <a:t>1. Flexibiliteit</a:t>
            </a:r>
            <a:endParaRPr lang="nl-NL" sz="2400" noProof="0" dirty="0">
              <a:latin typeface="Fira Sans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0C45EC15-2911-A6FA-AFB8-EE294556AE4F}"/>
              </a:ext>
            </a:extLst>
          </p:cNvPr>
          <p:cNvSpPr txBox="1"/>
          <p:nvPr/>
        </p:nvSpPr>
        <p:spPr>
          <a:xfrm>
            <a:off x="9121698" y="4594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6219A5-B804-7D24-BCFB-E6DC547BCD70}"/>
              </a:ext>
            </a:extLst>
          </p:cNvPr>
          <p:cNvSpPr txBox="1">
            <a:spLocks/>
          </p:cNvSpPr>
          <p:nvPr/>
        </p:nvSpPr>
        <p:spPr>
          <a:xfrm>
            <a:off x="838200" y="2734113"/>
            <a:ext cx="10515600" cy="16033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3600" dirty="0">
                <a:latin typeface="Fira Sans"/>
              </a:rPr>
              <a:t>2. Schaalbaarheid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FCCA7E-9E5A-5DED-A6D9-24D3535B0E75}"/>
              </a:ext>
            </a:extLst>
          </p:cNvPr>
          <p:cNvSpPr txBox="1">
            <a:spLocks/>
          </p:cNvSpPr>
          <p:nvPr/>
        </p:nvSpPr>
        <p:spPr>
          <a:xfrm>
            <a:off x="838200" y="3664208"/>
            <a:ext cx="10515600" cy="16033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3600" dirty="0">
                <a:latin typeface="Fira Sans"/>
              </a:rPr>
              <a:t>3. Traceerbaarheid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02533D2-1D4B-68E7-B1E7-08D5C492145D}"/>
              </a:ext>
            </a:extLst>
          </p:cNvPr>
          <p:cNvSpPr txBox="1">
            <a:spLocks/>
          </p:cNvSpPr>
          <p:nvPr/>
        </p:nvSpPr>
        <p:spPr>
          <a:xfrm>
            <a:off x="838200" y="4617870"/>
            <a:ext cx="10515600" cy="16033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3600" dirty="0">
                <a:latin typeface="Fira Sans"/>
              </a:rPr>
              <a:t>4. Leveranciersonafhankelijkheid</a:t>
            </a:r>
          </a:p>
        </p:txBody>
      </p:sp>
    </p:spTree>
    <p:extLst>
      <p:ext uri="{BB962C8B-B14F-4D97-AF65-F5344CB8AC3E}">
        <p14:creationId xmlns:p14="http://schemas.microsoft.com/office/powerpoint/2010/main" val="395364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6C41D-BA95-3C98-6DE4-451327B5A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CF04ABB-71C5-D89C-363E-6214D928C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 dirty="0">
                <a:latin typeface="Fira Sans SemiBold"/>
              </a:rPr>
              <a:t>Standaardisering</a:t>
            </a:r>
            <a:endParaRPr lang="nl-NL" noProof="0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113EC41-6981-3C80-B5A4-94B8CCE468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558398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542B8-2CD3-835E-FBE3-0E9B54C6B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848DAB5-D4BE-6AFD-C208-7BEF1278D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760882" cy="2852737"/>
          </a:xfrm>
        </p:spPr>
        <p:txBody>
          <a:bodyPr/>
          <a:lstStyle/>
          <a:p>
            <a:r>
              <a:rPr lang="nl-NL" dirty="0">
                <a:latin typeface="Fira Sans SemiBold"/>
              </a:rPr>
              <a:t>O</a:t>
            </a:r>
            <a:r>
              <a:rPr lang="nl-NL" noProof="0" dirty="0" err="1">
                <a:latin typeface="Fira Sans SemiBold"/>
              </a:rPr>
              <a:t>pdracht</a:t>
            </a:r>
            <a:r>
              <a:rPr lang="nl-NL" noProof="0" dirty="0">
                <a:latin typeface="Fira Sans SemiBold"/>
              </a:rPr>
              <a:t> en team</a:t>
            </a:r>
            <a:endParaRPr lang="nl-NL" noProof="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E4D2E17-BFB3-2424-4BDF-12B0B721F8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5407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7E727-7B7B-4471-9E38-8E5446959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A285E-A55E-CFC5-B64F-6FD21B7D9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latin typeface="Fira Sans SemiBold"/>
              </a:rPr>
              <a:t>Waarom standaardiseren?</a:t>
            </a:r>
            <a:endParaRPr lang="nl-NL" noProof="0" dirty="0">
              <a:latin typeface="Fira Sans SemiBol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B47E3-9E37-35E8-44DA-6FE43764E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25235"/>
            <a:ext cx="10515600" cy="1603375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 algn="ctr">
              <a:buNone/>
            </a:pPr>
            <a:r>
              <a:rPr lang="nl-NL" sz="2800" dirty="0">
                <a:latin typeface="Fira Sans"/>
              </a:rPr>
              <a:t>EAM is een methodiek, maar geen standaard</a:t>
            </a:r>
          </a:p>
          <a:p>
            <a:pPr marL="0" indent="0" algn="ctr">
              <a:buNone/>
            </a:pPr>
            <a:r>
              <a:rPr lang="nl-NL" sz="2800" noProof="0" dirty="0">
                <a:latin typeface="Fira Sans"/>
              </a:rPr>
              <a:t>Laat nog teveel vrij om de voordelen te behalen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773E968C-D8A5-86B8-2268-36DC74E79E0C}"/>
              </a:ext>
            </a:extLst>
          </p:cNvPr>
          <p:cNvSpPr txBox="1"/>
          <p:nvPr/>
        </p:nvSpPr>
        <p:spPr>
          <a:xfrm>
            <a:off x="9121698" y="4594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405006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6A29E-05B2-57F0-5679-ED77FA82F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1ABBA4-7CCD-098F-BA83-6BD9CC9EB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296" y="3263900"/>
            <a:ext cx="3397250" cy="2908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3A21FA-BD50-3DE5-E57B-E7BB72513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nl-NL" noProof="0" dirty="0">
                <a:latin typeface="Fira Sans SemiBold"/>
              </a:rPr>
              <a:t>Standaardisatie werkt</a:t>
            </a:r>
            <a:endParaRPr lang="nl-NL" noProof="0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AC9C025-DA29-12FE-2926-6F6596185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05684"/>
            <a:ext cx="5658292" cy="4482416"/>
          </a:xfrm>
        </p:spPr>
        <p:txBody>
          <a:bodyPr anchor="t">
            <a:normAutofit/>
          </a:bodyPr>
          <a:lstStyle/>
          <a:p>
            <a:r>
              <a:rPr lang="nl-NL" sz="2400" noProof="0" dirty="0">
                <a:latin typeface="Fira Sans"/>
                <a:ea typeface="+mn-lt"/>
                <a:cs typeface="+mn-lt"/>
              </a:rPr>
              <a:t>Tien jaar geleden </a:t>
            </a:r>
            <a:r>
              <a:rPr lang="nl-NL" sz="2400" b="1" u="sng" noProof="0" dirty="0">
                <a:latin typeface="Fira Sans"/>
                <a:ea typeface="+mn-lt"/>
                <a:cs typeface="+mn-lt"/>
              </a:rPr>
              <a:t>authentiseerde</a:t>
            </a:r>
            <a:r>
              <a:rPr lang="nl-NL" sz="2400" noProof="0" dirty="0">
                <a:latin typeface="Fira Sans"/>
                <a:ea typeface="+mn-lt"/>
                <a:cs typeface="+mn-lt"/>
              </a:rPr>
              <a:t> elke applicatie op een andere manier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672C2-BA65-E623-F390-E9C4EA2B7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322" y="1905345"/>
            <a:ext cx="3923472" cy="27174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E143DF-DBF7-D407-9D68-E7DC87E7C0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2971" y="1572321"/>
            <a:ext cx="3654779" cy="19455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FA126A-B706-469E-DCD9-79544D46D6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7506" y="3850924"/>
            <a:ext cx="26670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683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589D7B-9803-CB38-1755-4F9723121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56F5E7D-0721-FD6C-5E26-652F79D2A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05684"/>
            <a:ext cx="5658292" cy="4482416"/>
          </a:xfrm>
        </p:spPr>
        <p:txBody>
          <a:bodyPr anchor="t">
            <a:normAutofit/>
          </a:bodyPr>
          <a:lstStyle/>
          <a:p>
            <a:r>
              <a:rPr lang="nl-NL" sz="2400" noProof="0" dirty="0">
                <a:latin typeface="Fira Sans"/>
                <a:ea typeface="+mn-lt"/>
                <a:cs typeface="+mn-lt"/>
              </a:rPr>
              <a:t>Tien jaar geleden authentiseerde elke applicatie op een andere manier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Wat leidde tot #2 in OWASP’17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CD8849F-C9F9-3943-156C-7F28D4245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3437" y="1810386"/>
            <a:ext cx="3908132" cy="39969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7C323E-B5A6-16CD-C88A-156453AE39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5995" b="2091"/>
          <a:stretch>
            <a:fillRect/>
          </a:stretch>
        </p:blipFill>
        <p:spPr>
          <a:xfrm>
            <a:off x="6520538" y="1567654"/>
            <a:ext cx="4933930" cy="4482416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EF988905-D575-6927-99DA-BEA5AE69C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NL" noProof="0" dirty="0">
                <a:latin typeface="Fira Sans SemiBold"/>
              </a:rPr>
              <a:t>Standaardisatie werkt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86913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6A835-3121-9259-1034-9BCA49F73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B0882C4-6C87-E49C-A971-5141630C0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05684"/>
            <a:ext cx="5658292" cy="4482416"/>
          </a:xfrm>
        </p:spPr>
        <p:txBody>
          <a:bodyPr anchor="t">
            <a:normAutofit/>
          </a:bodyPr>
          <a:lstStyle/>
          <a:p>
            <a:r>
              <a:rPr lang="nl-NL" sz="2400" noProof="0" dirty="0">
                <a:latin typeface="Fira Sans"/>
                <a:ea typeface="+mn-lt"/>
                <a:cs typeface="+mn-lt"/>
              </a:rPr>
              <a:t>Tien jaar geleden authentiseerde elke applicatie op een andere manier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Wat leidde tot #2 in OWASP’17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Daarna gestandaardiseerd in OAuth, SAML en </a:t>
            </a:r>
            <a:r>
              <a:rPr lang="nl-NL" sz="2400" noProof="0" dirty="0" err="1">
                <a:latin typeface="Fira Sans"/>
                <a:ea typeface="+mn-lt"/>
                <a:cs typeface="+mn-lt"/>
              </a:rPr>
              <a:t>OpenID</a:t>
            </a:r>
            <a:r>
              <a:rPr lang="nl-NL" sz="2400" noProof="0" dirty="0">
                <a:latin typeface="Fira Sans"/>
                <a:ea typeface="+mn-lt"/>
                <a:cs typeface="+mn-lt"/>
              </a:rPr>
              <a:t> Connect</a:t>
            </a:r>
          </a:p>
        </p:txBody>
      </p:sp>
      <p:pic>
        <p:nvPicPr>
          <p:cNvPr id="5" name="Picture 2" descr="Understanding OpenIDConnect. A Brief Introduction | by Kayathiri  Mahendrakumaran | Identity Beyond Borders | Medium">
            <a:extLst>
              <a:ext uri="{FF2B5EF4-FFF2-40B4-BE49-F238E27FC236}">
                <a16:creationId xmlns:a16="http://schemas.microsoft.com/office/drawing/2014/main" id="{CA8FE8ED-AE2B-E18C-B734-5755DE308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5001" y="4146892"/>
            <a:ext cx="4532313" cy="2148501"/>
          </a:xfrm>
          <a:prstGeom prst="rect">
            <a:avLst/>
          </a:prstGeom>
          <a:noFill/>
          <a:effectLst>
            <a:glow rad="191759">
              <a:schemeClr val="bg1">
                <a:alpha val="45000"/>
              </a:schemeClr>
            </a:glow>
            <a:outerShdw blurRad="50800" dist="50800" dir="5400000" sx="1000" sy="1000" algn="ctr" rotWithShape="0">
              <a:schemeClr val="bg1">
                <a:alpha val="43000"/>
              </a:schemeClr>
            </a:outerShdw>
          </a:effec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067A4C97-EE58-D5B2-6AEB-14F9AC7D5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1492" y="1921560"/>
            <a:ext cx="2219666" cy="222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5B79D6E-6B09-5837-EC5C-CBD371E239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67648" y="1690688"/>
            <a:ext cx="2375242" cy="237524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E03400B-3710-22C5-8564-394A37141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NL" noProof="0" dirty="0">
                <a:latin typeface="Fira Sans SemiBold"/>
              </a:rPr>
              <a:t>Standaardisatie werkt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5034796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19DA5-7125-7F80-3269-0883AA56B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67A8F27-CC4A-89CA-218D-EADEF4BAF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05684"/>
            <a:ext cx="5658292" cy="4482416"/>
          </a:xfrm>
        </p:spPr>
        <p:txBody>
          <a:bodyPr anchor="t">
            <a:normAutofit/>
          </a:bodyPr>
          <a:lstStyle/>
          <a:p>
            <a:r>
              <a:rPr lang="nl-NL" sz="2400" noProof="0" dirty="0">
                <a:latin typeface="Fira Sans"/>
                <a:ea typeface="+mn-lt"/>
                <a:cs typeface="+mn-lt"/>
              </a:rPr>
              <a:t>Tien jaar geleden authentiseerde elke applicatie op een andere manier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Wat leidde tot #2 in OWASP’17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Daarna gestandaardiseerd in OAuth, SAML en </a:t>
            </a:r>
            <a:r>
              <a:rPr lang="nl-NL" sz="2400" noProof="0" dirty="0" err="1">
                <a:latin typeface="Fira Sans"/>
                <a:ea typeface="+mn-lt"/>
                <a:cs typeface="+mn-lt"/>
              </a:rPr>
              <a:t>OpenID</a:t>
            </a:r>
            <a:r>
              <a:rPr lang="nl-NL" sz="2400" noProof="0" dirty="0">
                <a:latin typeface="Fira Sans"/>
                <a:ea typeface="+mn-lt"/>
                <a:cs typeface="+mn-lt"/>
              </a:rPr>
              <a:t> Connect</a:t>
            </a:r>
          </a:p>
          <a:p>
            <a:r>
              <a:rPr lang="nl-NL" sz="2400" dirty="0">
                <a:latin typeface="Fira Sans"/>
                <a:ea typeface="+mn-lt"/>
                <a:cs typeface="+mn-lt"/>
              </a:rPr>
              <a:t>A</a:t>
            </a:r>
            <a:r>
              <a:rPr lang="nl-NL" sz="2400" noProof="0" dirty="0" err="1">
                <a:latin typeface="Fira Sans"/>
                <a:ea typeface="+mn-lt"/>
                <a:cs typeface="+mn-lt"/>
              </a:rPr>
              <a:t>uthenticatie</a:t>
            </a:r>
            <a:r>
              <a:rPr lang="nl-NL" sz="2400" noProof="0" dirty="0">
                <a:latin typeface="Fira Sans"/>
                <a:ea typeface="+mn-lt"/>
                <a:cs typeface="+mn-lt"/>
              </a:rPr>
              <a:t> is gezakt naar #7 in 2021</a:t>
            </a:r>
          </a:p>
          <a:p>
            <a:endParaRPr lang="nl-NL" sz="2400" noProof="0" dirty="0">
              <a:latin typeface="Fira Sans"/>
              <a:ea typeface="+mn-lt"/>
              <a:cs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B271D1-FF34-02D0-BA3D-FAE04CF90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000" y="2538000"/>
            <a:ext cx="4953000" cy="2286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F27AEEB-22DA-399C-E89B-1EBFC0AE6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NL" noProof="0" dirty="0">
                <a:latin typeface="Fira Sans SemiBold"/>
              </a:rPr>
              <a:t>Standaardisatie werkt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4841824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D76BF-7E58-BEC1-B137-BB408758F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69DCD98-4262-D49C-CA0B-C552CBFBD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05684"/>
            <a:ext cx="5658292" cy="4482416"/>
          </a:xfrm>
        </p:spPr>
        <p:txBody>
          <a:bodyPr anchor="t">
            <a:normAutofit/>
          </a:bodyPr>
          <a:lstStyle/>
          <a:p>
            <a:r>
              <a:rPr lang="nl-NL" sz="2400" noProof="0" dirty="0">
                <a:latin typeface="Fira Sans"/>
                <a:ea typeface="+mn-lt"/>
                <a:cs typeface="+mn-lt"/>
              </a:rPr>
              <a:t>Tien jaar geleden authentiseerde elke applicatie op een andere manier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Wat leidde tot #2 in OWASP’17</a:t>
            </a:r>
          </a:p>
          <a:p>
            <a:r>
              <a:rPr lang="nl-NL" sz="2400" noProof="0" dirty="0">
                <a:latin typeface="Fira Sans"/>
                <a:ea typeface="+mn-lt"/>
                <a:cs typeface="+mn-lt"/>
              </a:rPr>
              <a:t>Daarna gestandaardiseerd in OAuth, SAML en </a:t>
            </a:r>
            <a:r>
              <a:rPr lang="nl-NL" sz="2400" noProof="0" dirty="0" err="1">
                <a:latin typeface="Fira Sans"/>
                <a:ea typeface="+mn-lt"/>
                <a:cs typeface="+mn-lt"/>
              </a:rPr>
              <a:t>OpenID</a:t>
            </a:r>
            <a:r>
              <a:rPr lang="nl-NL" sz="2400" noProof="0" dirty="0">
                <a:latin typeface="Fira Sans"/>
                <a:ea typeface="+mn-lt"/>
                <a:cs typeface="+mn-lt"/>
              </a:rPr>
              <a:t> Connect</a:t>
            </a:r>
          </a:p>
          <a:p>
            <a:r>
              <a:rPr lang="nl-NL" sz="2400" dirty="0">
                <a:latin typeface="Fira Sans"/>
                <a:ea typeface="+mn-lt"/>
                <a:cs typeface="+mn-lt"/>
              </a:rPr>
              <a:t>Authenticatie is gezakt naar #7 in 2021</a:t>
            </a:r>
          </a:p>
          <a:p>
            <a:r>
              <a:rPr lang="nl-NL" sz="2400" dirty="0">
                <a:latin typeface="Fira Sans"/>
                <a:ea typeface="+mn-lt"/>
                <a:cs typeface="+mn-lt"/>
              </a:rPr>
              <a:t>Met </a:t>
            </a:r>
            <a:r>
              <a:rPr lang="nl-NL" sz="2400" noProof="0" dirty="0">
                <a:latin typeface="Fira Sans"/>
                <a:ea typeface="+mn-lt"/>
                <a:cs typeface="+mn-lt"/>
              </a:rPr>
              <a:t>toegangsverlening als nieuwe #1 </a:t>
            </a:r>
          </a:p>
          <a:p>
            <a:endParaRPr lang="nl-NL" sz="2400" noProof="0" dirty="0">
              <a:latin typeface="Fira Sans"/>
              <a:ea typeface="+mn-lt"/>
              <a:cs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327013-42FB-D85C-5075-F265E86B8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000" y="2134800"/>
            <a:ext cx="4953000" cy="30099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FC40A-3D5A-0EA8-8C74-1BE2EE443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NL" noProof="0" dirty="0">
                <a:latin typeface="Fira Sans SemiBold"/>
              </a:rPr>
              <a:t>Standaardisatie werkt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5966050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8F1DDA-6303-087B-BEEC-11E2616A1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E7AD3-345A-4F00-7E58-B0F86C99E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latin typeface="Fira Sans SemiBold"/>
              </a:rPr>
              <a:t>Wat standaardiseren?</a:t>
            </a:r>
            <a:endParaRPr lang="nl-NL" noProof="0" dirty="0">
              <a:latin typeface="Fira Sans SemiBol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0C3AE-DB4E-4137-C6CE-0576080B9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63698"/>
            <a:ext cx="10515600" cy="230324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nl-NL" sz="3200" dirty="0">
                <a:latin typeface="Fira Sans"/>
              </a:rPr>
              <a:t>Toegangsverzoek vraag/antwoord</a:t>
            </a:r>
            <a:endParaRPr lang="nl-NL" sz="3200" noProof="0" dirty="0">
              <a:latin typeface="Fira Sans"/>
            </a:endParaRPr>
          </a:p>
          <a:p>
            <a:pPr marL="457200" indent="-457200">
              <a:buFont typeface="+mj-lt"/>
              <a:buAutoNum type="arabicPeriod"/>
            </a:pPr>
            <a:r>
              <a:rPr lang="nl-NL" sz="3200" noProof="0" dirty="0">
                <a:latin typeface="Fira Sans"/>
              </a:rPr>
              <a:t>Logboek toegangsbeslissingen</a:t>
            </a:r>
          </a:p>
          <a:p>
            <a:pPr marL="457200" indent="-457200">
              <a:buFont typeface="+mj-lt"/>
              <a:buAutoNum type="arabicPeriod"/>
            </a:pPr>
            <a:r>
              <a:rPr lang="nl-NL" sz="3200" dirty="0">
                <a:latin typeface="Fira Sans"/>
              </a:rPr>
              <a:t>Register toegangsbeleid</a:t>
            </a:r>
            <a:endParaRPr lang="nl-NL" sz="3200" noProof="0" dirty="0">
              <a:latin typeface="Fira Sans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11D23179-2337-1986-BA8A-2E4A7C0C372B}"/>
              </a:ext>
            </a:extLst>
          </p:cNvPr>
          <p:cNvSpPr txBox="1"/>
          <p:nvPr/>
        </p:nvSpPr>
        <p:spPr>
          <a:xfrm>
            <a:off x="9121698" y="4594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012277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B3357-87EE-6834-E2C6-2B2443717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C4335-D93B-251C-4140-ED3C4042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 dirty="0">
                <a:latin typeface="Fira Sans SemiBold"/>
              </a:rPr>
              <a:t>1. Vraag/antwoord: </a:t>
            </a:r>
            <a:r>
              <a:rPr lang="nl-NL" noProof="0" dirty="0" err="1">
                <a:latin typeface="Fira Sans SemiBold"/>
              </a:rPr>
              <a:t>AuthZEN</a:t>
            </a:r>
            <a:r>
              <a:rPr lang="nl-NL" noProof="0" dirty="0">
                <a:latin typeface="Fira Sans SemiBold"/>
              </a:rPr>
              <a:t> NL </a:t>
            </a:r>
            <a:r>
              <a:rPr lang="nl-NL" noProof="0" dirty="0" err="1">
                <a:latin typeface="Fira Sans SemiBold"/>
              </a:rPr>
              <a:t>Gov</a:t>
            </a:r>
            <a:endParaRPr lang="nl-NL" noProof="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4B8820-052D-129A-9EFB-A97A0A7E5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noProof="0" dirty="0">
                <a:latin typeface="Fira Sans"/>
              </a:rPr>
              <a:t>Opgezet vanuit de </a:t>
            </a:r>
            <a:r>
              <a:rPr lang="nl-NL" noProof="0" dirty="0" err="1">
                <a:latin typeface="Fira Sans"/>
              </a:rPr>
              <a:t>OpenID</a:t>
            </a:r>
            <a:r>
              <a:rPr lang="nl-NL" noProof="0" dirty="0">
                <a:latin typeface="Fira Sans"/>
              </a:rPr>
              <a:t> Foundation</a:t>
            </a:r>
          </a:p>
          <a:p>
            <a:r>
              <a:rPr lang="nl-NL" noProof="0" dirty="0">
                <a:latin typeface="Fira Sans"/>
              </a:rPr>
              <a:t>Ondersteund door de grote leveranciers</a:t>
            </a:r>
          </a:p>
          <a:p>
            <a:r>
              <a:rPr lang="nl-NL" dirty="0">
                <a:latin typeface="Fira Sans"/>
              </a:rPr>
              <a:t>NL </a:t>
            </a:r>
            <a:r>
              <a:rPr lang="nl-NL" dirty="0" err="1">
                <a:latin typeface="Fira Sans"/>
              </a:rPr>
              <a:t>Gov</a:t>
            </a:r>
            <a:r>
              <a:rPr lang="nl-NL" dirty="0">
                <a:latin typeface="Fira Sans"/>
              </a:rPr>
              <a:t> profiel voor aansluiting met NL informatiemodellen en wetgeving</a:t>
            </a:r>
            <a:endParaRPr lang="nl-NL" noProof="0" dirty="0">
              <a:latin typeface="Fira Sans"/>
            </a:endParaRPr>
          </a:p>
          <a:p>
            <a:r>
              <a:rPr lang="nl-NL" noProof="0" dirty="0">
                <a:latin typeface="Fira Sans"/>
              </a:rPr>
              <a:t>Versie 1.0 is stabiel en in consultatie; door Gartner als ‘</a:t>
            </a:r>
            <a:r>
              <a:rPr lang="nl-NL" noProof="0" dirty="0" err="1">
                <a:latin typeface="Fira Sans"/>
              </a:rPr>
              <a:t>emerging</a:t>
            </a:r>
            <a:r>
              <a:rPr lang="nl-NL" noProof="0" dirty="0">
                <a:latin typeface="Fira Sans"/>
              </a:rPr>
              <a:t> standard’ benoemd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ABAE6C9-5C60-806F-5C3E-FE0D849EC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2" y="3429000"/>
            <a:ext cx="5577078" cy="288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785045D7-F61C-8660-A4EA-96EA810B5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744" y="1478187"/>
            <a:ext cx="5230940" cy="1557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24098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ABEB3-6359-109C-B7BB-909124A44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566B-0DA7-0208-97A4-BAD8F5AE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noProof="0" dirty="0">
                <a:latin typeface="Fira Sans SemiBold"/>
              </a:rPr>
              <a:t>2. Logboek Toegangsbeslissingen</a:t>
            </a:r>
            <a:endParaRPr lang="nl-NL" sz="4000" noProof="0" dirty="0">
              <a:latin typeface="Fira Sans SemiBold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42A419-C024-A397-82CC-D77ECEBC4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178846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sz="2400" noProof="0" dirty="0">
                <a:latin typeface="Fira Sans"/>
              </a:rPr>
              <a:t>Eigen standaard</a:t>
            </a:r>
          </a:p>
          <a:p>
            <a:r>
              <a:rPr lang="nl-NL" sz="2400" dirty="0">
                <a:latin typeface="Fira Sans"/>
              </a:rPr>
              <a:t>Beschrijft wat een logboek moet, mag en niet mag bevatten</a:t>
            </a:r>
            <a:endParaRPr lang="nl-NL" sz="2400" noProof="0" dirty="0">
              <a:latin typeface="Fira Sans"/>
            </a:endParaRPr>
          </a:p>
          <a:p>
            <a:r>
              <a:rPr lang="nl-NL" sz="2400" noProof="0" dirty="0">
                <a:latin typeface="Fira Sans"/>
              </a:rPr>
              <a:t>Een zusterstandaard van Logboek Dataverwerkingen </a:t>
            </a:r>
          </a:p>
          <a:p>
            <a:r>
              <a:rPr lang="nl-NL" sz="2400" dirty="0">
                <a:latin typeface="Fira Sans"/>
              </a:rPr>
              <a:t>Verantwoording </a:t>
            </a:r>
            <a:r>
              <a:rPr lang="nl-NL" sz="2400" noProof="0" dirty="0">
                <a:latin typeface="Fira Sans"/>
              </a:rPr>
              <a:t>binnen en tussen organisaties, niet naar de burger toe</a:t>
            </a:r>
          </a:p>
        </p:txBody>
      </p:sp>
    </p:spTree>
    <p:extLst>
      <p:ext uri="{BB962C8B-B14F-4D97-AF65-F5344CB8AC3E}">
        <p14:creationId xmlns:p14="http://schemas.microsoft.com/office/powerpoint/2010/main" val="2687922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568D7-9D48-E23F-2947-47EB33886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0EBE7-3A77-5C8E-6359-0BA67433D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noProof="0" dirty="0">
                <a:latin typeface="Fira Sans SemiBold"/>
              </a:rPr>
              <a:t>3. Register Toegangsbeleid</a:t>
            </a:r>
            <a:endParaRPr lang="nl-NL" sz="4000" noProof="0" dirty="0">
              <a:latin typeface="Fira Sans SemiBold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51721AA-A89F-35C7-BA0A-339C32A4A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07560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sz="2800" noProof="0" dirty="0">
                <a:latin typeface="Fira Sans"/>
              </a:rPr>
              <a:t>Inzicht in toegangsbeleid</a:t>
            </a:r>
          </a:p>
          <a:p>
            <a:r>
              <a:rPr lang="nl-NL" sz="2800" noProof="0" dirty="0">
                <a:latin typeface="Fira Sans"/>
              </a:rPr>
              <a:t>Verwijzingen naar het Register van Verwerkingsactiviteiten</a:t>
            </a:r>
          </a:p>
        </p:txBody>
      </p:sp>
    </p:spTree>
    <p:extLst>
      <p:ext uri="{BB962C8B-B14F-4D97-AF65-F5344CB8AC3E}">
        <p14:creationId xmlns:p14="http://schemas.microsoft.com/office/powerpoint/2010/main" val="997146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393083D-12DB-3F1F-56D2-A65EA397D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0711832-50DD-6391-C08B-80EE93B12774}"/>
              </a:ext>
            </a:extLst>
          </p:cNvPr>
          <p:cNvSpPr/>
          <p:nvPr/>
        </p:nvSpPr>
        <p:spPr>
          <a:xfrm>
            <a:off x="1" y="4310480"/>
            <a:ext cx="12192000" cy="254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7BB6C8-778E-0E26-345E-B5E3BDF12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 dirty="0"/>
              <a:t>Opdracht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35D49-607B-65B4-7B03-DE191EA31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18709" cy="2436435"/>
          </a:xfrm>
        </p:spPr>
        <p:txBody>
          <a:bodyPr anchor="t"/>
          <a:lstStyle/>
          <a:p>
            <a:pPr marL="0" indent="0">
              <a:buNone/>
            </a:pPr>
            <a:r>
              <a:rPr lang="nl-NL" sz="2800" noProof="0" dirty="0"/>
              <a:t>Ontwikkel een standaardmethodiek toegangsverlening voor API’s</a:t>
            </a:r>
          </a:p>
          <a:p>
            <a:pPr marL="0" indent="0">
              <a:buNone/>
            </a:pPr>
            <a:r>
              <a:rPr lang="nl-NL" noProof="0" dirty="0"/>
              <a:t>Biedt aan bij Forum Standaardisatie, GDI/MIDO, GEMMA, NORA en andere relevante fora.</a:t>
            </a:r>
          </a:p>
          <a:p>
            <a:pPr marL="0" indent="0">
              <a:buNone/>
            </a:pPr>
            <a:endParaRPr lang="nl-NL" noProof="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B3F3313-9F79-67C8-DBAC-56E0CD7A4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1864" y="4881368"/>
            <a:ext cx="2025111" cy="1350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0D75E5D-194C-B388-E28B-B19DEB8D2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75" y="431048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A7C37DDF-581D-0E5C-4759-D9CD82A990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19" r="17838"/>
          <a:stretch>
            <a:fillRect/>
          </a:stretch>
        </p:blipFill>
        <p:spPr bwMode="auto">
          <a:xfrm>
            <a:off x="3726173" y="4304264"/>
            <a:ext cx="4795925" cy="2547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50011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4AFA7-B704-D625-40CF-894458E8F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CF525-CB10-1D97-CF28-74516DA42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latin typeface="Fira Sans SemiBold"/>
              </a:rPr>
              <a:t>Wat niet standaardiseren?</a:t>
            </a:r>
            <a:endParaRPr lang="nl-NL" noProof="0" dirty="0">
              <a:latin typeface="Fira Sans SemiBol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78CBB-4F5E-D9A7-F909-2625786BD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1557"/>
            <a:ext cx="10515600" cy="230324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sz="3200" noProof="0" dirty="0">
                <a:latin typeface="Fira Sans"/>
              </a:rPr>
              <a:t>Policytaal</a:t>
            </a:r>
          </a:p>
          <a:p>
            <a:r>
              <a:rPr lang="nl-NL" sz="3200" dirty="0">
                <a:latin typeface="Fira Sans"/>
              </a:rPr>
              <a:t>Specifieke software / leveranciers</a:t>
            </a:r>
            <a:endParaRPr lang="nl-NL" sz="3200" noProof="0" dirty="0">
              <a:latin typeface="Fira Sans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D01D65E-BB4A-17F5-A9A0-EEAA85C66155}"/>
              </a:ext>
            </a:extLst>
          </p:cNvPr>
          <p:cNvSpPr txBox="1"/>
          <p:nvPr/>
        </p:nvSpPr>
        <p:spPr>
          <a:xfrm>
            <a:off x="9121698" y="4594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0347537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80A1B-FC30-BFBA-D025-8674D5F42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87E5F4F-4D0A-75C4-0D4E-E1FE9C94E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760882" cy="2852737"/>
          </a:xfrm>
        </p:spPr>
        <p:txBody>
          <a:bodyPr/>
          <a:lstStyle/>
          <a:p>
            <a:r>
              <a:rPr lang="nl-NL" noProof="0" dirty="0">
                <a:latin typeface="Fira Sans SemiBold"/>
              </a:rPr>
              <a:t>Status</a:t>
            </a:r>
            <a:endParaRPr lang="nl-NL" noProof="0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5CA501C-D2B2-CEDF-6BF9-392996846C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nl-NL" noProof="0" dirty="0"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8531770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A0A81-C9E0-7966-85AE-35287D5E1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66507-D262-E958-6523-6D58F59F5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noProof="0" dirty="0">
                <a:latin typeface="Fira Sans SemiBold"/>
              </a:rPr>
              <a:t>Status project</a:t>
            </a:r>
            <a:endParaRPr lang="nl-NL" sz="4000" noProof="0" dirty="0">
              <a:latin typeface="Fira Sans SemiBold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54922AC-7B66-3F69-2BD7-48F166437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075607" cy="435133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NL" noProof="0" dirty="0" err="1">
                <a:latin typeface="Fira Sans"/>
              </a:rPr>
              <a:t>AuthZEN</a:t>
            </a:r>
            <a:r>
              <a:rPr lang="nl-NL" noProof="0" dirty="0">
                <a:latin typeface="Fira Sans"/>
              </a:rPr>
              <a:t> NL </a:t>
            </a:r>
            <a:r>
              <a:rPr lang="nl-NL" noProof="0" dirty="0" err="1">
                <a:latin typeface="Fira Sans"/>
              </a:rPr>
              <a:t>Gov</a:t>
            </a:r>
            <a:endParaRPr lang="nl-NL" dirty="0">
              <a:latin typeface="Fira Sans"/>
            </a:endParaRPr>
          </a:p>
          <a:p>
            <a:pPr lvl="1"/>
            <a:r>
              <a:rPr lang="nl-NL" dirty="0">
                <a:latin typeface="Fira Sans"/>
              </a:rPr>
              <a:t>C</a:t>
            </a:r>
            <a:r>
              <a:rPr lang="nl-NL" noProof="0" dirty="0" err="1">
                <a:latin typeface="Fira Sans"/>
              </a:rPr>
              <a:t>onsultatie</a:t>
            </a:r>
            <a:r>
              <a:rPr lang="nl-NL" noProof="0" dirty="0">
                <a:latin typeface="Fira Sans"/>
              </a:rPr>
              <a:t> bij eigen werkgroep afgerond</a:t>
            </a:r>
          </a:p>
          <a:p>
            <a:pPr lvl="1"/>
            <a:r>
              <a:rPr lang="nl-NL" dirty="0">
                <a:latin typeface="Fira Sans"/>
              </a:rPr>
              <a:t>Per 1 oktober in publieke consultatie</a:t>
            </a:r>
          </a:p>
          <a:p>
            <a:pPr lvl="1"/>
            <a:r>
              <a:rPr lang="nl-NL" dirty="0">
                <a:latin typeface="Fira Sans"/>
              </a:rPr>
              <a:t>Beheer bij </a:t>
            </a:r>
            <a:r>
              <a:rPr lang="nl-NL" dirty="0" err="1">
                <a:latin typeface="Fira Sans"/>
              </a:rPr>
              <a:t>Logius</a:t>
            </a:r>
            <a:r>
              <a:rPr lang="nl-NL" dirty="0">
                <a:latin typeface="Fira Sans"/>
              </a:rPr>
              <a:t> overeengekomen; 31 december compleet</a:t>
            </a:r>
          </a:p>
          <a:p>
            <a:pPr marL="457200" indent="-457200">
              <a:buFont typeface="+mj-lt"/>
              <a:buAutoNum type="arabicPeriod"/>
            </a:pPr>
            <a:r>
              <a:rPr lang="nl-NL" noProof="0" dirty="0">
                <a:latin typeface="Fira Sans"/>
              </a:rPr>
              <a:t>Logboek </a:t>
            </a:r>
            <a:r>
              <a:rPr lang="nl-NL" noProof="0" dirty="0" err="1">
                <a:latin typeface="Fira Sans"/>
              </a:rPr>
              <a:t>toegan</a:t>
            </a:r>
            <a:r>
              <a:rPr lang="nl-NL" dirty="0" err="1">
                <a:latin typeface="Fira Sans"/>
              </a:rPr>
              <a:t>gsbeslissingen</a:t>
            </a:r>
            <a:r>
              <a:rPr lang="nl-NL" dirty="0">
                <a:latin typeface="Fira Sans"/>
              </a:rPr>
              <a:t> </a:t>
            </a:r>
          </a:p>
          <a:p>
            <a:pPr lvl="1"/>
            <a:r>
              <a:rPr lang="nl-NL" dirty="0">
                <a:latin typeface="Fira Sans"/>
              </a:rPr>
              <a:t>1 maand daarachter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>
                <a:latin typeface="Fira Sans"/>
              </a:rPr>
              <a:t>Register toegangsbeleid alleen conceptueel</a:t>
            </a:r>
          </a:p>
          <a:p>
            <a:pPr marL="0" indent="0">
              <a:buNone/>
            </a:pPr>
            <a:endParaRPr lang="nl-NL" dirty="0">
              <a:latin typeface="Fira Sans"/>
            </a:endParaRPr>
          </a:p>
          <a:p>
            <a:pPr marL="0" indent="0">
              <a:buNone/>
            </a:pPr>
            <a:r>
              <a:rPr lang="nl-NL" dirty="0">
                <a:latin typeface="Fira Sans"/>
              </a:rPr>
              <a:t>Project loopt volgens planning, in tijd en budget</a:t>
            </a:r>
          </a:p>
          <a:p>
            <a:pPr marL="0" indent="0">
              <a:buNone/>
            </a:pPr>
            <a:endParaRPr lang="nl-NL" dirty="0">
              <a:latin typeface="Fira Sans"/>
            </a:endParaRPr>
          </a:p>
          <a:p>
            <a:endParaRPr lang="nl-NL" noProof="0" dirty="0"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41922228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B5900-34B2-8964-FABD-D8866B6F2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3B30C-F6CB-B0D6-C5EB-7116088F4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noProof="0" dirty="0">
                <a:latin typeface="Fira Sans SemiBold"/>
              </a:rPr>
              <a:t>Status project</a:t>
            </a:r>
            <a:endParaRPr lang="nl-NL" sz="4000" noProof="0" dirty="0">
              <a:latin typeface="Fira Sans SemiBold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B3F306-1AF0-2C3C-1E2D-6515B26C3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16492" cy="4667250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nl-NL" sz="2800" dirty="0">
                <a:latin typeface="Fira Sans"/>
              </a:rPr>
              <a:t>Pilots:</a:t>
            </a:r>
          </a:p>
          <a:p>
            <a:pPr lvl="1"/>
            <a:r>
              <a:rPr lang="nl-NL" sz="2800" dirty="0" err="1">
                <a:latin typeface="Fira Sans"/>
              </a:rPr>
              <a:t>iWlz</a:t>
            </a:r>
            <a:r>
              <a:rPr lang="nl-NL" sz="2800" dirty="0">
                <a:latin typeface="Fira Sans"/>
              </a:rPr>
              <a:t> </a:t>
            </a:r>
            <a:endParaRPr lang="nl-NL" sz="2800" noProof="0" dirty="0">
              <a:latin typeface="Fira Sans"/>
            </a:endParaRPr>
          </a:p>
          <a:p>
            <a:pPr lvl="1"/>
            <a:r>
              <a:rPr lang="nl-NL" sz="2800" noProof="0" dirty="0">
                <a:latin typeface="Fira Sans"/>
              </a:rPr>
              <a:t>Gemeente Utrecht, </a:t>
            </a:r>
            <a:r>
              <a:rPr lang="nl-NL" sz="2800" noProof="0" dirty="0" err="1">
                <a:latin typeface="Fira Sans"/>
              </a:rPr>
              <a:t>inte</a:t>
            </a:r>
            <a:r>
              <a:rPr lang="nl-NL" sz="2800" dirty="0">
                <a:latin typeface="Fira Sans"/>
              </a:rPr>
              <a:t>graal klantbeeld</a:t>
            </a:r>
          </a:p>
          <a:p>
            <a:pPr lvl="1"/>
            <a:r>
              <a:rPr lang="nl-NL" sz="2800" noProof="0" dirty="0">
                <a:latin typeface="Fira Sans"/>
              </a:rPr>
              <a:t>UWV, project MIAMI</a:t>
            </a:r>
          </a:p>
          <a:p>
            <a:pPr lvl="1"/>
            <a:r>
              <a:rPr lang="nl-NL" sz="2800" dirty="0">
                <a:latin typeface="Fira Sans"/>
              </a:rPr>
              <a:t>OOTS pilot Rijswijk</a:t>
            </a:r>
          </a:p>
          <a:p>
            <a:pPr marL="0" indent="0">
              <a:buNone/>
            </a:pPr>
            <a:r>
              <a:rPr lang="nl-NL" sz="2800" dirty="0">
                <a:latin typeface="Fira Sans"/>
              </a:rPr>
              <a:t>Doelstellingen bij m</a:t>
            </a:r>
            <a:r>
              <a:rPr lang="nl-NL" sz="2800" noProof="0" dirty="0" err="1">
                <a:latin typeface="Fira Sans"/>
              </a:rPr>
              <a:t>ogelijke</a:t>
            </a:r>
            <a:r>
              <a:rPr lang="nl-NL" sz="2800" noProof="0" dirty="0">
                <a:latin typeface="Fira Sans"/>
              </a:rPr>
              <a:t> verlenging in 20</a:t>
            </a:r>
            <a:r>
              <a:rPr lang="nl-NL" sz="2800" dirty="0">
                <a:latin typeface="Fira Sans"/>
              </a:rPr>
              <a:t>26:</a:t>
            </a:r>
          </a:p>
          <a:p>
            <a:pPr lvl="1"/>
            <a:r>
              <a:rPr lang="nl-NL" sz="2800" dirty="0">
                <a:latin typeface="Fira Sans"/>
              </a:rPr>
              <a:t>Begeleiden van pilots</a:t>
            </a:r>
          </a:p>
          <a:p>
            <a:pPr lvl="1"/>
            <a:r>
              <a:rPr lang="nl-NL" sz="2800" noProof="0" dirty="0">
                <a:latin typeface="Fira Sans"/>
              </a:rPr>
              <a:t>Uitdragen standaard</a:t>
            </a:r>
          </a:p>
          <a:p>
            <a:pPr lvl="1"/>
            <a:r>
              <a:rPr lang="nl-NL" sz="2800" dirty="0">
                <a:latin typeface="Fira Sans"/>
              </a:rPr>
              <a:t>Ontwikkelen standaard voor Register Toegangsbeleid</a:t>
            </a:r>
            <a:endParaRPr lang="nl-NL" sz="2800" noProof="0" dirty="0">
              <a:latin typeface="Fira Sans"/>
            </a:endParaRPr>
          </a:p>
          <a:p>
            <a:pPr marL="0" indent="0">
              <a:buNone/>
            </a:pPr>
            <a:endParaRPr lang="nl-NL" sz="2800" dirty="0">
              <a:latin typeface="Fira Sans"/>
            </a:endParaRPr>
          </a:p>
          <a:p>
            <a:pPr marL="0" indent="0">
              <a:buNone/>
            </a:pPr>
            <a:endParaRPr lang="nl-NL" sz="2800" dirty="0">
              <a:latin typeface="Fira Sans"/>
            </a:endParaRPr>
          </a:p>
          <a:p>
            <a:endParaRPr lang="nl-NL" sz="2800" noProof="0" dirty="0"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2445420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B8C5B-DC6F-A9F0-8DD8-11DEEFBDA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CB11A-2DE2-C479-ECAD-F41D869C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noProof="0" dirty="0">
                <a:latin typeface="Fira Sans SemiBold"/>
              </a:rPr>
              <a:t>Risico’s (1)</a:t>
            </a:r>
            <a:endParaRPr lang="nl-NL" sz="4000" noProof="0" dirty="0">
              <a:latin typeface="Fira Sans SemiBold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C64A04-A689-77E6-E649-CD5868118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sz="2400" noProof="0" dirty="0">
                <a:latin typeface="Fira Sans"/>
              </a:rPr>
              <a:t>Veranderweerstand; “het werkt nu toch ook”</a:t>
            </a:r>
          </a:p>
          <a:p>
            <a:pPr lvl="1"/>
            <a:r>
              <a:rPr lang="nl-NL" sz="2400" dirty="0">
                <a:latin typeface="Fira Sans"/>
              </a:rPr>
              <a:t>Niet dwingen, maar aanhaken als ‘het niet meer werkt’</a:t>
            </a:r>
            <a:endParaRPr lang="nl-NL" sz="2400" noProof="0" dirty="0">
              <a:latin typeface="Fira Sans"/>
            </a:endParaRPr>
          </a:p>
          <a:p>
            <a:r>
              <a:rPr lang="nl-NL" sz="2400" dirty="0">
                <a:latin typeface="Fira Sans"/>
              </a:rPr>
              <a:t>EAM en </a:t>
            </a:r>
            <a:r>
              <a:rPr lang="nl-NL" sz="2400" dirty="0" err="1">
                <a:latin typeface="Fira Sans"/>
              </a:rPr>
              <a:t>AuthZEN</a:t>
            </a:r>
            <a:r>
              <a:rPr lang="nl-NL" sz="2400" dirty="0">
                <a:latin typeface="Fira Sans"/>
              </a:rPr>
              <a:t> zijn nog jong</a:t>
            </a:r>
          </a:p>
          <a:p>
            <a:pPr lvl="1"/>
            <a:r>
              <a:rPr lang="nl-NL" sz="2400" dirty="0">
                <a:latin typeface="Fira Sans"/>
              </a:rPr>
              <a:t>Vanuit </a:t>
            </a:r>
            <a:r>
              <a:rPr lang="nl-NL" sz="2400" dirty="0" err="1">
                <a:latin typeface="Fira Sans"/>
              </a:rPr>
              <a:t>OpenID</a:t>
            </a:r>
            <a:r>
              <a:rPr lang="nl-NL" sz="2400" dirty="0">
                <a:latin typeface="Fira Sans"/>
              </a:rPr>
              <a:t> verhalen van adoptie en succes ophalen</a:t>
            </a:r>
          </a:p>
          <a:p>
            <a:r>
              <a:rPr lang="nl-NL" sz="2400" noProof="0" dirty="0">
                <a:latin typeface="Fira Sans"/>
              </a:rPr>
              <a:t>FDS is nog jong</a:t>
            </a:r>
          </a:p>
          <a:p>
            <a:pPr lvl="1"/>
            <a:r>
              <a:rPr lang="nl-NL" sz="2400" dirty="0">
                <a:latin typeface="Fira Sans"/>
              </a:rPr>
              <a:t>Geduld</a:t>
            </a:r>
          </a:p>
          <a:p>
            <a:pPr lvl="1"/>
            <a:r>
              <a:rPr lang="nl-NL" sz="2400" noProof="0" dirty="0">
                <a:latin typeface="Fira Sans"/>
              </a:rPr>
              <a:t>FTV past ook buiten FDS</a:t>
            </a:r>
          </a:p>
        </p:txBody>
      </p:sp>
    </p:spTree>
    <p:extLst>
      <p:ext uri="{BB962C8B-B14F-4D97-AF65-F5344CB8AC3E}">
        <p14:creationId xmlns:p14="http://schemas.microsoft.com/office/powerpoint/2010/main" val="22398245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9ECA2-C0CF-0564-7BB4-0C284569D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5F7F9-7A75-875B-CD39-03F64917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noProof="0" dirty="0">
                <a:latin typeface="Fira Sans SemiBold"/>
              </a:rPr>
              <a:t>Risico’s (2)</a:t>
            </a:r>
            <a:endParaRPr lang="nl-NL" sz="4000" noProof="0" dirty="0">
              <a:latin typeface="Fira Sans SemiBold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42E59E4-18C8-F71B-835B-D603C436D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sz="2400" dirty="0">
                <a:latin typeface="Fira Sans"/>
              </a:rPr>
              <a:t>Concurrentbeleving met standaarden uit data </a:t>
            </a:r>
            <a:r>
              <a:rPr lang="nl-NL" sz="2400" dirty="0" err="1">
                <a:latin typeface="Fira Sans"/>
              </a:rPr>
              <a:t>spaces</a:t>
            </a:r>
            <a:r>
              <a:rPr lang="nl-NL" sz="2400" dirty="0">
                <a:latin typeface="Fira Sans"/>
              </a:rPr>
              <a:t> (</a:t>
            </a:r>
            <a:r>
              <a:rPr lang="nl-NL" sz="2400" dirty="0" err="1">
                <a:latin typeface="Fira Sans"/>
              </a:rPr>
              <a:t>iSHARE</a:t>
            </a:r>
            <a:r>
              <a:rPr lang="nl-NL" sz="2400" dirty="0">
                <a:latin typeface="Fira Sans"/>
              </a:rPr>
              <a:t>, </a:t>
            </a:r>
            <a:r>
              <a:rPr lang="nl-NL" sz="2400" dirty="0" err="1">
                <a:latin typeface="Fira Sans"/>
              </a:rPr>
              <a:t>Twiin</a:t>
            </a:r>
            <a:r>
              <a:rPr lang="nl-NL" sz="2400" dirty="0">
                <a:latin typeface="Fira Sans"/>
              </a:rPr>
              <a:t>, FIHR, …)</a:t>
            </a:r>
          </a:p>
          <a:p>
            <a:pPr lvl="1"/>
            <a:r>
              <a:rPr lang="nl-NL" sz="2400" dirty="0">
                <a:latin typeface="Fira Sans"/>
              </a:rPr>
              <a:t>FTV (en FDS als geheel) als gemeenschappelijke basis positioneren</a:t>
            </a:r>
          </a:p>
          <a:p>
            <a:r>
              <a:rPr lang="nl-NL" sz="2400" dirty="0">
                <a:latin typeface="Fira Sans"/>
              </a:rPr>
              <a:t>Lock-in bij commerciële partijen</a:t>
            </a:r>
          </a:p>
          <a:p>
            <a:pPr lvl="1"/>
            <a:r>
              <a:rPr lang="nl-NL" sz="2400" dirty="0">
                <a:latin typeface="Fira Sans"/>
              </a:rPr>
              <a:t>Ook hier: niet dwingen, wachten tot behoefte ontstaat</a:t>
            </a:r>
          </a:p>
          <a:p>
            <a:r>
              <a:rPr lang="nl-NL" sz="2400" dirty="0">
                <a:latin typeface="Fira Sans"/>
              </a:rPr>
              <a:t>Gelijktijdige initiatieven in Europa (</a:t>
            </a:r>
            <a:r>
              <a:rPr lang="nl-NL" sz="2400" dirty="0" err="1">
                <a:latin typeface="Fira Sans"/>
              </a:rPr>
              <a:t>Gaia</a:t>
            </a:r>
            <a:r>
              <a:rPr lang="nl-NL" sz="2400" dirty="0">
                <a:latin typeface="Fira Sans"/>
              </a:rPr>
              <a:t>-X, </a:t>
            </a:r>
            <a:r>
              <a:rPr lang="nl-NL" sz="2400" dirty="0" err="1">
                <a:latin typeface="Fira Sans"/>
              </a:rPr>
              <a:t>Simpl</a:t>
            </a:r>
            <a:r>
              <a:rPr lang="nl-NL" sz="2400" dirty="0">
                <a:latin typeface="Fira Sans"/>
              </a:rPr>
              <a:t> en NEN JTC 25)</a:t>
            </a:r>
          </a:p>
          <a:p>
            <a:pPr lvl="1"/>
            <a:r>
              <a:rPr lang="nl-NL" sz="2400" noProof="0" dirty="0">
                <a:latin typeface="Fira Sans"/>
              </a:rPr>
              <a:t>Deelnemen en meepraten</a:t>
            </a:r>
          </a:p>
        </p:txBody>
      </p:sp>
    </p:spTree>
    <p:extLst>
      <p:ext uri="{BB962C8B-B14F-4D97-AF65-F5344CB8AC3E}">
        <p14:creationId xmlns:p14="http://schemas.microsoft.com/office/powerpoint/2010/main" val="21184088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0BB9A72-372B-ECB3-A76E-6134E88EA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4050506"/>
            <a:ext cx="10053183" cy="2183380"/>
          </a:xfrm>
        </p:spPr>
        <p:txBody>
          <a:bodyPr>
            <a:normAutofit fontScale="92500" lnSpcReduction="10000"/>
          </a:bodyPr>
          <a:lstStyle/>
          <a:p>
            <a:r>
              <a:rPr lang="nl-NL" sz="2400" noProof="0" dirty="0">
                <a:latin typeface="Fira Sans Medium" panose="020B0503050000020004" pitchFamily="34" charset="0"/>
              </a:rPr>
              <a:t>Marc de Boer</a:t>
            </a:r>
            <a:br>
              <a:rPr lang="nl-NL" sz="2400" noProof="0" dirty="0">
                <a:latin typeface="Fira Sans Medium" panose="020B0503050000020004" pitchFamily="34" charset="0"/>
              </a:rPr>
            </a:br>
            <a:r>
              <a:rPr lang="nl-NL" noProof="0" dirty="0">
                <a:latin typeface="Fira Sans Medium" panose="020B0503050000020004" pitchFamily="34" charset="0"/>
              </a:rPr>
              <a:t>Product </a:t>
            </a:r>
            <a:r>
              <a:rPr lang="nl-NL" noProof="0" dirty="0" err="1">
                <a:latin typeface="Fira Sans Medium" panose="020B0503050000020004" pitchFamily="34" charset="0"/>
              </a:rPr>
              <a:t>owner</a:t>
            </a:r>
            <a:br>
              <a:rPr lang="nl-NL" noProof="0" dirty="0"/>
            </a:br>
            <a:r>
              <a:rPr lang="nl-NL" noProof="0" dirty="0"/>
              <a:t>     </a:t>
            </a:r>
            <a:r>
              <a:rPr lang="nl-NL" noProof="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marc.deboer@vng.nl</a:t>
            </a:r>
            <a:r>
              <a:rPr lang="nl-NL" noProof="0" dirty="0"/>
              <a:t> </a:t>
            </a:r>
          </a:p>
          <a:p>
            <a:r>
              <a:rPr lang="nl-NL" noProof="0" dirty="0"/>
              <a:t>     </a:t>
            </a:r>
            <a:r>
              <a:rPr lang="nl-NL" noProof="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vng-realisatie.github.io/ftv/</a:t>
            </a:r>
            <a:endParaRPr lang="nl-NL" noProof="0" dirty="0"/>
          </a:p>
          <a:p>
            <a:r>
              <a:rPr lang="nl-NL" noProof="0" dirty="0"/>
              <a:t>     </a:t>
            </a:r>
            <a:r>
              <a:rPr lang="nl-NL" noProof="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https://github.com/VNG-Realisatie/ftv</a:t>
            </a:r>
            <a:br>
              <a:rPr lang="nl-NL" noProof="0" dirty="0"/>
            </a:br>
            <a:r>
              <a:rPr lang="nl-NL" noProof="0" dirty="0"/>
              <a:t>     </a:t>
            </a:r>
            <a:r>
              <a:rPr lang="nl-NL" noProof="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https://digilab.overheid.nl/chat/digilab/channels/federatieve-toegangsverlening</a:t>
            </a:r>
            <a:endParaRPr lang="nl-NL" noProof="0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FCCD66-1257-428E-2C9A-E92BB94B56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18575" y="2366343"/>
            <a:ext cx="2433638" cy="2433638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B7A81BE2-61D0-70D2-0524-C2B2D21F198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01700" y="4816671"/>
            <a:ext cx="190500" cy="22860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66B4BB8F-4763-EE8D-B86D-17F56D54D6A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20750" y="5710127"/>
            <a:ext cx="190500" cy="1905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9E76CE60-70F0-036D-5E0C-1A51AF18D38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20750" y="6003474"/>
            <a:ext cx="190500" cy="190500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9D3DF0A0-0753-D236-4B07-B3033700F73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Fira Sans SemiBold" panose="020B0503050000020004" pitchFamily="34" charset="0"/>
                <a:ea typeface="+mj-ea"/>
                <a:cs typeface="+mj-cs"/>
              </a:defRPr>
            </a:lvl1pPr>
          </a:lstStyle>
          <a:p>
            <a:r>
              <a:rPr lang="nl-NL" sz="4000" noProof="0" dirty="0">
                <a:latin typeface="Fira Sans SemiBold"/>
              </a:rPr>
              <a:t>Dank voor jullie aandacht</a:t>
            </a:r>
            <a:endParaRPr lang="nl-NL" sz="4000" noProof="0" dirty="0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32F60832-2A0E-6F68-5103-009F7A9DCB6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920750" y="5219079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41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6029F8-EBB4-262F-E7C0-10A9A6442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E6C58-228E-BA33-AC6E-D4E0A9912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noProof="0" dirty="0">
                <a:latin typeface="Fira Sans SemiBold"/>
              </a:rPr>
              <a:t>Wat is toegangsverlening?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7F025-B49B-EF31-3B36-2C551BA75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441682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 algn="ctr">
              <a:buNone/>
            </a:pPr>
            <a:r>
              <a:rPr lang="nl-NL" sz="3600" noProof="0" dirty="0">
                <a:latin typeface="Fira Sans"/>
              </a:rPr>
              <a:t>Een verzoek tot toegang toestaan of afwijzen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518AEBED-EA16-5F26-F1D3-474B50CB96A7}"/>
              </a:ext>
            </a:extLst>
          </p:cNvPr>
          <p:cNvSpPr txBox="1"/>
          <p:nvPr/>
        </p:nvSpPr>
        <p:spPr>
          <a:xfrm>
            <a:off x="9121698" y="4594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noProof="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790D25-C0B2-48EC-7B84-1B5C69951E9C}"/>
              </a:ext>
            </a:extLst>
          </p:cNvPr>
          <p:cNvSpPr txBox="1">
            <a:spLocks/>
          </p:cNvSpPr>
          <p:nvPr/>
        </p:nvSpPr>
        <p:spPr>
          <a:xfrm>
            <a:off x="1035398" y="5363736"/>
            <a:ext cx="10515600" cy="130204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6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2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2400" noProof="0" dirty="0">
                <a:latin typeface="Fira Sans"/>
              </a:rPr>
              <a:t>Autorisatie </a:t>
            </a:r>
            <a:r>
              <a:rPr lang="nl-NL" sz="2400" dirty="0">
                <a:latin typeface="Fira Sans"/>
              </a:rPr>
              <a:t>komt bovenop </a:t>
            </a:r>
            <a:r>
              <a:rPr lang="nl-NL" sz="2400" noProof="0" dirty="0">
                <a:latin typeface="Fira Sans"/>
              </a:rPr>
              <a:t>identificatie en authenticatie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29150887-6D0C-53B0-4A9A-E14CC4944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5590" y="3267308"/>
            <a:ext cx="4696522" cy="198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07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file photo for Michiel Trimpe">
            <a:extLst>
              <a:ext uri="{FF2B5EF4-FFF2-40B4-BE49-F238E27FC236}">
                <a16:creationId xmlns:a16="http://schemas.microsoft.com/office/drawing/2014/main" id="{B36C00BD-AC22-C407-450A-7C54C083A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421" y="3652899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rofile photo for Karin Hiralal">
            <a:extLst>
              <a:ext uri="{FF2B5EF4-FFF2-40B4-BE49-F238E27FC236}">
                <a16:creationId xmlns:a16="http://schemas.microsoft.com/office/drawing/2014/main" id="{0579FE7C-979A-BEDC-6D61-3CF95555F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444" y="359081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rofile photo for Marc de Boer">
            <a:extLst>
              <a:ext uri="{FF2B5EF4-FFF2-40B4-BE49-F238E27FC236}">
                <a16:creationId xmlns:a16="http://schemas.microsoft.com/office/drawing/2014/main" id="{863BBC85-FBD9-AAB1-C288-7162E515D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421" y="315622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rofile photo for René Vendrig">
            <a:extLst>
              <a:ext uri="{FF2B5EF4-FFF2-40B4-BE49-F238E27FC236}">
                <a16:creationId xmlns:a16="http://schemas.microsoft.com/office/drawing/2014/main" id="{B277FFD4-9FC9-FD1E-854B-E6672375E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444" y="315622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rofile photo for Gerard Juijn">
            <a:extLst>
              <a:ext uri="{FF2B5EF4-FFF2-40B4-BE49-F238E27FC236}">
                <a16:creationId xmlns:a16="http://schemas.microsoft.com/office/drawing/2014/main" id="{79CA8970-44A4-1A1C-2CEB-C5FFEB262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8467" y="315622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Profile photo for Maikel Hofman">
            <a:extLst>
              <a:ext uri="{FF2B5EF4-FFF2-40B4-BE49-F238E27FC236}">
                <a16:creationId xmlns:a16="http://schemas.microsoft.com/office/drawing/2014/main" id="{8310DCB6-0A4E-8FC9-0C59-F7A121C037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98" t="12282" r="16879" b="18170"/>
          <a:stretch>
            <a:fillRect/>
          </a:stretch>
        </p:blipFill>
        <p:spPr bwMode="auto">
          <a:xfrm>
            <a:off x="8771481" y="3622419"/>
            <a:ext cx="2520000" cy="2520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87D08C-B224-9241-AB6B-EDC205597E92}"/>
              </a:ext>
            </a:extLst>
          </p:cNvPr>
          <p:cNvSpPr txBox="1"/>
          <p:nvPr/>
        </p:nvSpPr>
        <p:spPr>
          <a:xfrm>
            <a:off x="3113181" y="2866102"/>
            <a:ext cx="16780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noProof="0" dirty="0"/>
              <a:t>Marc de Boer</a:t>
            </a:r>
            <a:br>
              <a:rPr lang="nl-NL" noProof="0" dirty="0"/>
            </a:br>
            <a:r>
              <a:rPr lang="nl-NL" noProof="0" dirty="0"/>
              <a:t>Product </a:t>
            </a:r>
            <a:r>
              <a:rPr lang="nl-NL" noProof="0" dirty="0" err="1"/>
              <a:t>Owner</a:t>
            </a:r>
            <a:endParaRPr lang="nl-NL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722B21-CAF2-3DCB-7193-536B26F0979A}"/>
              </a:ext>
            </a:extLst>
          </p:cNvPr>
          <p:cNvSpPr txBox="1"/>
          <p:nvPr/>
        </p:nvSpPr>
        <p:spPr>
          <a:xfrm>
            <a:off x="3113181" y="6168198"/>
            <a:ext cx="1724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noProof="0" dirty="0"/>
              <a:t>Michiel Trimpe</a:t>
            </a:r>
            <a:br>
              <a:rPr lang="nl-NL" noProof="0" dirty="0"/>
            </a:br>
            <a:r>
              <a:rPr lang="nl-NL" noProof="0" dirty="0"/>
              <a:t>Architect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E75C8D-35A5-F603-59E4-7B3BFAD9BF42}"/>
              </a:ext>
            </a:extLst>
          </p:cNvPr>
          <p:cNvSpPr txBox="1"/>
          <p:nvPr/>
        </p:nvSpPr>
        <p:spPr>
          <a:xfrm>
            <a:off x="5988444" y="2813149"/>
            <a:ext cx="2054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noProof="0" dirty="0"/>
              <a:t>René </a:t>
            </a:r>
            <a:r>
              <a:rPr lang="nl-NL" b="1" noProof="0" dirty="0" err="1"/>
              <a:t>Vendrig</a:t>
            </a:r>
            <a:br>
              <a:rPr lang="nl-NL" b="1" noProof="0" dirty="0"/>
            </a:br>
            <a:r>
              <a:rPr lang="nl-NL" noProof="0" dirty="0"/>
              <a:t>UX &amp; Visual Design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7C6DDA-1302-2F70-48F4-49FC3E1E27C7}"/>
              </a:ext>
            </a:extLst>
          </p:cNvPr>
          <p:cNvSpPr txBox="1"/>
          <p:nvPr/>
        </p:nvSpPr>
        <p:spPr>
          <a:xfrm>
            <a:off x="5988444" y="6242149"/>
            <a:ext cx="16688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noProof="0" dirty="0"/>
              <a:t>Karin </a:t>
            </a:r>
            <a:r>
              <a:rPr lang="nl-NL" b="1" noProof="0" dirty="0" err="1"/>
              <a:t>Hiralal</a:t>
            </a:r>
            <a:br>
              <a:rPr lang="nl-NL" noProof="0" dirty="0"/>
            </a:br>
            <a:r>
              <a:rPr lang="nl-NL" noProof="0" dirty="0"/>
              <a:t>Communicatie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D05C9B-46D1-EA5B-3506-CC26E45D1FC5}"/>
              </a:ext>
            </a:extLst>
          </p:cNvPr>
          <p:cNvSpPr txBox="1"/>
          <p:nvPr/>
        </p:nvSpPr>
        <p:spPr>
          <a:xfrm>
            <a:off x="8771481" y="2836888"/>
            <a:ext cx="1500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noProof="0" dirty="0"/>
              <a:t>Gerard </a:t>
            </a:r>
            <a:r>
              <a:rPr lang="nl-NL" b="1" noProof="0" dirty="0" err="1"/>
              <a:t>Juijn</a:t>
            </a:r>
            <a:br>
              <a:rPr lang="nl-NL" b="1" noProof="0" dirty="0"/>
            </a:br>
            <a:r>
              <a:rPr lang="nl-NL" noProof="0" dirty="0"/>
              <a:t>Ontwikkelaar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E4AFF5-2B62-B662-01A1-3EF83EAA25AE}"/>
              </a:ext>
            </a:extLst>
          </p:cNvPr>
          <p:cNvSpPr txBox="1"/>
          <p:nvPr/>
        </p:nvSpPr>
        <p:spPr>
          <a:xfrm>
            <a:off x="8762248" y="6137717"/>
            <a:ext cx="1768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noProof="0" dirty="0"/>
              <a:t>Maikel Hofman</a:t>
            </a:r>
            <a:br>
              <a:rPr lang="nl-NL" b="1" noProof="0" dirty="0"/>
            </a:br>
            <a:r>
              <a:rPr lang="nl-NL" noProof="0" dirty="0"/>
              <a:t>Ontwikkelaar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B746EDF-BBF6-7658-0DB0-5D1FF5E5D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noProof="0" dirty="0"/>
              <a:t>Team</a:t>
            </a:r>
            <a:br>
              <a:rPr lang="nl-NL" noProof="0" dirty="0"/>
            </a:br>
            <a:r>
              <a:rPr lang="nl-NL" noProof="0" dirty="0"/>
              <a:t>FTV</a:t>
            </a:r>
          </a:p>
        </p:txBody>
      </p:sp>
    </p:spTree>
    <p:extLst>
      <p:ext uri="{BB962C8B-B14F-4D97-AF65-F5344CB8AC3E}">
        <p14:creationId xmlns:p14="http://schemas.microsoft.com/office/powerpoint/2010/main" val="3413875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34AC6-7370-4F93-1185-3B082A14F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CE77A96-E73A-E512-013D-27D42A227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 dirty="0">
                <a:latin typeface="Fira Sans SemiBold"/>
              </a:rPr>
              <a:t>Probleemstelling</a:t>
            </a:r>
            <a:endParaRPr lang="nl-NL" noProof="0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07E536F5-C007-5981-8E6F-0DEC29F5D3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5106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CA158C-1FF8-C3CF-AA94-5E1C1AC88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34E5-8B84-8113-5DD9-FD8220F39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noProof="0" dirty="0">
                <a:latin typeface="Fira Sans SemiBold"/>
              </a:rPr>
              <a:t>Het probleem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2AC90-42B3-CFFA-3DE2-382234EA0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9382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sz="2400" noProof="0" dirty="0">
                <a:latin typeface="Fira Sans"/>
              </a:rPr>
              <a:t>Elke applicatie doet autorisatie anders</a:t>
            </a:r>
          </a:p>
          <a:p>
            <a:r>
              <a:rPr lang="nl-NL" sz="2400" noProof="0" dirty="0">
                <a:latin typeface="Fira Sans"/>
              </a:rPr>
              <a:t>Traditionele rollen-rechten oplossingen zijn onvoldoende</a:t>
            </a:r>
          </a:p>
          <a:p>
            <a:pPr marL="0" indent="0">
              <a:buNone/>
            </a:pPr>
            <a:endParaRPr lang="nl-NL" sz="2400" dirty="0">
              <a:latin typeface="Fira Sans"/>
            </a:endParaRPr>
          </a:p>
          <a:p>
            <a:r>
              <a:rPr lang="nl-NL" sz="2400" dirty="0">
                <a:latin typeface="Fira Sans"/>
              </a:rPr>
              <a:t>Dit leidt tot ontwikkelkosten, grote beheerslast en beperkt inzicht</a:t>
            </a:r>
          </a:p>
          <a:p>
            <a:r>
              <a:rPr lang="nl-NL" sz="2400" noProof="0" dirty="0">
                <a:latin typeface="Fira Sans"/>
              </a:rPr>
              <a:t>En vooral beveiligingsrisico’s</a:t>
            </a:r>
          </a:p>
          <a:p>
            <a:r>
              <a:rPr lang="nl-NL" sz="2400" dirty="0">
                <a:latin typeface="Fira Sans"/>
              </a:rPr>
              <a:t>Bij schaalvergroting wordt dit probleem exponentieel groter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F0B071EC-D55D-16B9-0A3B-6C90D4B465DB}"/>
              </a:ext>
            </a:extLst>
          </p:cNvPr>
          <p:cNvSpPr txBox="1"/>
          <p:nvPr/>
        </p:nvSpPr>
        <p:spPr>
          <a:xfrm>
            <a:off x="9121698" y="4594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863047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64719B-1E99-F38C-C861-FB13C6FA3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75453-530C-A4F3-2143-BB35D1A0C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noProof="0" dirty="0">
                <a:latin typeface="Fira Sans SemiBold"/>
              </a:rPr>
              <a:t>Het probleem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FD026-9BF1-4DEE-92EC-D93329A7A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8522"/>
            <a:ext cx="10515600" cy="269044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nl-NL" sz="2400" dirty="0">
                <a:latin typeface="Fira Sans"/>
              </a:rPr>
              <a:t>In een vertrouwensnetwerk als het FDS is dit extra voelbaar:</a:t>
            </a:r>
          </a:p>
          <a:p>
            <a:r>
              <a:rPr lang="nl-NL" sz="2400" dirty="0">
                <a:latin typeface="Fira Sans"/>
              </a:rPr>
              <a:t>Grotere schaal: meer en meer diverse gegevens en organisaties</a:t>
            </a:r>
          </a:p>
          <a:p>
            <a:r>
              <a:rPr lang="nl-NL" sz="2400" dirty="0">
                <a:latin typeface="Fira Sans"/>
              </a:rPr>
              <a:t>Inzicht en traceerbaarheid zijn verplicht</a:t>
            </a:r>
            <a:endParaRPr lang="nl-NL" sz="2400" noProof="0" dirty="0">
              <a:latin typeface="Fira Sans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0532906-38DF-9865-E623-9CD719670AC0}"/>
              </a:ext>
            </a:extLst>
          </p:cNvPr>
          <p:cNvSpPr txBox="1"/>
          <p:nvPr/>
        </p:nvSpPr>
        <p:spPr>
          <a:xfrm>
            <a:off x="9121698" y="4594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939661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8C0CA-9C23-2D6D-E4E3-1AF9F9361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4D5AAA5-7C17-7261-37C4-27E181B0B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noProof="0" dirty="0"/>
              <a:t>De methodiek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6E147C4-6112-8BFF-D40E-DA22B3FDC4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 err="1">
                <a:latin typeface="Fira Sans SemiBold"/>
              </a:rPr>
              <a:t>Externalized</a:t>
            </a:r>
            <a:r>
              <a:rPr lang="nl-NL" dirty="0">
                <a:latin typeface="Fira Sans SemiBold"/>
              </a:rPr>
              <a:t> </a:t>
            </a:r>
            <a:r>
              <a:rPr lang="nl-NL" dirty="0" err="1">
                <a:latin typeface="Fira Sans SemiBold"/>
              </a:rPr>
              <a:t>Authorization</a:t>
            </a:r>
            <a:r>
              <a:rPr lang="nl-NL" dirty="0">
                <a:latin typeface="Fira Sans SemiBold"/>
              </a:rPr>
              <a:t> Management (EAM)</a:t>
            </a:r>
            <a:endParaRPr lang="nl-NL" noProof="0" dirty="0">
              <a:latin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69304224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Aangepast FTV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C9005C"/>
      </a:accent1>
      <a:accent2>
        <a:srgbClr val="D42B1D"/>
      </a:accent2>
      <a:accent3>
        <a:srgbClr val="E17000"/>
      </a:accent3>
      <a:accent4>
        <a:srgbClr val="FEB613"/>
      </a:accent4>
      <a:accent5>
        <a:srgbClr val="F9E11E"/>
      </a:accent5>
      <a:accent6>
        <a:srgbClr val="673226"/>
      </a:accent6>
      <a:hlink>
        <a:srgbClr val="00689A"/>
      </a:hlink>
      <a:folHlink>
        <a:srgbClr val="007AC7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1e72e7f-3f03-4b36-939e-4e1d8b546757">
      <Terms xmlns="http://schemas.microsoft.com/office/infopath/2007/PartnerControls"/>
    </lcf76f155ced4ddcb4097134ff3c332f>
    <TaxCatchAll xmlns="c9fd5ebf-977d-42d6-9a97-5a76dcb1d27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3F13B662AB0D4C89228AAB09536723" ma:contentTypeVersion="14" ma:contentTypeDescription="Een nieuw document maken." ma:contentTypeScope="" ma:versionID="c2315736be5e1539811617337cdf8727">
  <xsd:schema xmlns:xsd="http://www.w3.org/2001/XMLSchema" xmlns:xs="http://www.w3.org/2001/XMLSchema" xmlns:p="http://schemas.microsoft.com/office/2006/metadata/properties" xmlns:ns2="51e72e7f-3f03-4b36-939e-4e1d8b546757" xmlns:ns3="c9fd5ebf-977d-42d6-9a97-5a76dcb1d273" targetNamespace="http://schemas.microsoft.com/office/2006/metadata/properties" ma:root="true" ma:fieldsID="91a6cfc75ba22f8c13f628123f8e0cf9" ns2:_="" ns3:_="">
    <xsd:import namespace="51e72e7f-3f03-4b36-939e-4e1d8b546757"/>
    <xsd:import namespace="c9fd5ebf-977d-42d6-9a97-5a76dcb1d27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e72e7f-3f03-4b36-939e-4e1d8b5467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Afbeeldingtags" ma:readOnly="false" ma:fieldId="{5cf76f15-5ced-4ddc-b409-7134ff3c332f}" ma:taxonomyMulti="true" ma:sspId="a99bed0e-432a-4091-b929-67b863917b6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fd5ebf-977d-42d6-9a97-5a76dcb1d27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ce2176f6-ab18-474f-a3b8-f58d8c9f2dfa}" ma:internalName="TaxCatchAll" ma:showField="CatchAllData" ma:web="c9fd5ebf-977d-42d6-9a97-5a76dcb1d27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A638718-5E01-438B-931A-6BE2CF72C9CD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51e72e7f-3f03-4b36-939e-4e1d8b546757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c9fd5ebf-977d-42d6-9a97-5a76dcb1d273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04D3E69-DDAD-4531-9C19-0B52F82150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e72e7f-3f03-4b36-939e-4e1d8b546757"/>
    <ds:schemaRef ds:uri="c9fd5ebf-977d-42d6-9a97-5a76dcb1d2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E88D7C4-C7CA-4969-BB05-63BEEA2179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14067</TotalTime>
  <Words>842</Words>
  <Application>Microsoft Macintosh PowerPoint</Application>
  <PresentationFormat>Breedbeeld</PresentationFormat>
  <Paragraphs>178</Paragraphs>
  <Slides>36</Slides>
  <Notes>36</Notes>
  <HiddenSlides>1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36</vt:i4>
      </vt:variant>
    </vt:vector>
  </HeadingPairs>
  <TitlesOfParts>
    <vt:vector size="43" baseType="lpstr">
      <vt:lpstr>Aptos</vt:lpstr>
      <vt:lpstr>Arial</vt:lpstr>
      <vt:lpstr>Fira Mono</vt:lpstr>
      <vt:lpstr>Fira Sans</vt:lpstr>
      <vt:lpstr>Fira Sans Medium</vt:lpstr>
      <vt:lpstr>Fira Sans SemiBold</vt:lpstr>
      <vt:lpstr>Kantoorthema</vt:lpstr>
      <vt:lpstr>Federatieve toegangsverlening</vt:lpstr>
      <vt:lpstr>Opdracht en team</vt:lpstr>
      <vt:lpstr>Opdracht</vt:lpstr>
      <vt:lpstr>Wat is toegangsverlening?</vt:lpstr>
      <vt:lpstr>Team FTV</vt:lpstr>
      <vt:lpstr>Probleemstelling</vt:lpstr>
      <vt:lpstr>Het probleem (1)</vt:lpstr>
      <vt:lpstr>Het probleem (2)</vt:lpstr>
      <vt:lpstr>De methodiek</vt:lpstr>
      <vt:lpstr>Externalized Access Management (EAM)</vt:lpstr>
      <vt:lpstr>Externalized Access Management (EAM)</vt:lpstr>
      <vt:lpstr>Externalized Access Management (EAM)</vt:lpstr>
      <vt:lpstr>Externalized Access Management (EAM)</vt:lpstr>
      <vt:lpstr>Externalized Access Management (EAM)</vt:lpstr>
      <vt:lpstr>Centraal beheren, lokaal handhaven</vt:lpstr>
      <vt:lpstr>Volwaardig beheer</vt:lpstr>
      <vt:lpstr>Zero trust / defense in depth</vt:lpstr>
      <vt:lpstr>Voordelen</vt:lpstr>
      <vt:lpstr>Standaardisering</vt:lpstr>
      <vt:lpstr>Waarom standaardiseren?</vt:lpstr>
      <vt:lpstr>Standaardisatie werkt</vt:lpstr>
      <vt:lpstr>Standaardisatie werkt</vt:lpstr>
      <vt:lpstr>Standaardisatie werkt</vt:lpstr>
      <vt:lpstr>Standaardisatie werkt</vt:lpstr>
      <vt:lpstr>Standaardisatie werkt</vt:lpstr>
      <vt:lpstr>Wat standaardiseren?</vt:lpstr>
      <vt:lpstr>1. Vraag/antwoord: AuthZEN NL Gov</vt:lpstr>
      <vt:lpstr>2. Logboek Toegangsbeslissingen</vt:lpstr>
      <vt:lpstr>3. Register Toegangsbeleid</vt:lpstr>
      <vt:lpstr>Wat niet standaardiseren?</vt:lpstr>
      <vt:lpstr>Status</vt:lpstr>
      <vt:lpstr>Status project</vt:lpstr>
      <vt:lpstr>Status project</vt:lpstr>
      <vt:lpstr>Risico’s (1)</vt:lpstr>
      <vt:lpstr>Risico’s (2)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René Vendrig</dc:creator>
  <cp:lastModifiedBy>Marc de Boer</cp:lastModifiedBy>
  <cp:revision>28</cp:revision>
  <dcterms:created xsi:type="dcterms:W3CDTF">2025-04-02T07:23:10Z</dcterms:created>
  <dcterms:modified xsi:type="dcterms:W3CDTF">2025-09-15T15:02:56Z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0x010100FC3F13B662AB0D4C89228AAB09536723</vt:lpwstr>
  </property>
  <property fmtid="{D5CDD505-2E9C-101B-9397-08002B2CF9AE}" pid="3" name="MediaServiceImageTags">
    <vt:lpwstr/>
  </property>
</Properties>
</file>

<file path=docProps/thumbnail.jpeg>
</file>